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5" r:id="rId3"/>
    <p:sldId id="266" r:id="rId4"/>
    <p:sldId id="267" r:id="rId5"/>
    <p:sldId id="268" r:id="rId6"/>
    <p:sldId id="269" r:id="rId7"/>
    <p:sldId id="270" r:id="rId8"/>
    <p:sldId id="271" r:id="rId9"/>
    <p:sldId id="272"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FC0F0-0C8E-4054-9487-B3E360EA651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E3FF47C-E392-45A8-807A-7632B3D6B710}">
      <dgm:prSet/>
      <dgm:spPr/>
      <dgm:t>
        <a:bodyPr/>
        <a:lstStyle/>
        <a:p>
          <a:r>
            <a:rPr lang="en-US" b="1"/>
            <a:t>Metal Ion Characteristics:</a:t>
          </a:r>
          <a:br>
            <a:rPr lang="en-US"/>
          </a:br>
          <a:r>
            <a:rPr lang="en-US"/>
            <a:t>Smaller, more highly charged ions form stronger bonds with ligands due to greater electrostatic attraction.</a:t>
          </a:r>
        </a:p>
      </dgm:t>
    </dgm:pt>
    <dgm:pt modelId="{2E9301B5-16E7-47CA-B7D4-A4F6434B64D7}" type="parTrans" cxnId="{B0DC75EB-CC84-4C90-8A74-8377D129B4EF}">
      <dgm:prSet/>
      <dgm:spPr/>
      <dgm:t>
        <a:bodyPr/>
        <a:lstStyle/>
        <a:p>
          <a:endParaRPr lang="en-US"/>
        </a:p>
      </dgm:t>
    </dgm:pt>
    <dgm:pt modelId="{5367322C-511E-42A7-93F1-27661D0765D6}" type="sibTrans" cxnId="{B0DC75EB-CC84-4C90-8A74-8377D129B4EF}">
      <dgm:prSet/>
      <dgm:spPr/>
      <dgm:t>
        <a:bodyPr/>
        <a:lstStyle/>
        <a:p>
          <a:endParaRPr lang="en-US"/>
        </a:p>
      </dgm:t>
    </dgm:pt>
    <dgm:pt modelId="{4E2B024C-3AF0-4945-BBC0-723AF9DA861A}">
      <dgm:prSet/>
      <dgm:spPr/>
      <dgm:t>
        <a:bodyPr/>
        <a:lstStyle/>
        <a:p>
          <a:r>
            <a:rPr lang="en-US" b="1"/>
            <a:t>Ligand Nature:</a:t>
          </a:r>
          <a:br>
            <a:rPr lang="en-US"/>
          </a:br>
          <a:r>
            <a:rPr lang="en-US"/>
            <a:t>Basicity, size, and donor atom type affect binding strength. For example, nitrogen and oxygen donors favor different metals based on HSAB principles.</a:t>
          </a:r>
        </a:p>
      </dgm:t>
    </dgm:pt>
    <dgm:pt modelId="{D7956170-7C35-4752-97FB-E50196124B13}" type="parTrans" cxnId="{757F18E8-8439-4B3E-9DE3-26CC4883A707}">
      <dgm:prSet/>
      <dgm:spPr/>
      <dgm:t>
        <a:bodyPr/>
        <a:lstStyle/>
        <a:p>
          <a:endParaRPr lang="en-US"/>
        </a:p>
      </dgm:t>
    </dgm:pt>
    <dgm:pt modelId="{F5237472-3B0B-424B-A833-3839E2511069}" type="sibTrans" cxnId="{757F18E8-8439-4B3E-9DE3-26CC4883A707}">
      <dgm:prSet/>
      <dgm:spPr/>
      <dgm:t>
        <a:bodyPr/>
        <a:lstStyle/>
        <a:p>
          <a:endParaRPr lang="en-US"/>
        </a:p>
      </dgm:t>
    </dgm:pt>
    <dgm:pt modelId="{81BDBA91-E3F6-499D-8B39-4AA20B9A238F}">
      <dgm:prSet/>
      <dgm:spPr/>
      <dgm:t>
        <a:bodyPr/>
        <a:lstStyle/>
        <a:p>
          <a:r>
            <a:rPr lang="en-US" b="1"/>
            <a:t>Solvent Effects:</a:t>
          </a:r>
          <a:br>
            <a:rPr lang="en-US"/>
          </a:br>
          <a:r>
            <a:rPr lang="en-US"/>
            <a:t>Solvent polarity and dielectric constant affect the dissociation of ions and the solvation of both free species and complexes.</a:t>
          </a:r>
        </a:p>
      </dgm:t>
    </dgm:pt>
    <dgm:pt modelId="{28EF7B1D-688F-444F-A9A5-E4D1A9FFD488}" type="parTrans" cxnId="{2829F872-F727-4506-BD8A-B5F65C0368D6}">
      <dgm:prSet/>
      <dgm:spPr/>
      <dgm:t>
        <a:bodyPr/>
        <a:lstStyle/>
        <a:p>
          <a:endParaRPr lang="en-US"/>
        </a:p>
      </dgm:t>
    </dgm:pt>
    <dgm:pt modelId="{50698479-D9E1-4E09-95E3-DCC94BFBA6E7}" type="sibTrans" cxnId="{2829F872-F727-4506-BD8A-B5F65C0368D6}">
      <dgm:prSet/>
      <dgm:spPr/>
      <dgm:t>
        <a:bodyPr/>
        <a:lstStyle/>
        <a:p>
          <a:endParaRPr lang="en-US"/>
        </a:p>
      </dgm:t>
    </dgm:pt>
    <dgm:pt modelId="{04E9FAB3-0C0C-4F94-B52C-559CDEFE2405}">
      <dgm:prSet/>
      <dgm:spPr/>
      <dgm:t>
        <a:bodyPr/>
        <a:lstStyle/>
        <a:p>
          <a:r>
            <a:rPr lang="en-US" b="1"/>
            <a:t>Temperature:</a:t>
          </a:r>
          <a:br>
            <a:rPr lang="en-US"/>
          </a:br>
          <a:r>
            <a:rPr lang="en-US"/>
            <a:t>Endothermic complex formation increases with temperature, while exothermic formation decreases.</a:t>
          </a:r>
        </a:p>
      </dgm:t>
    </dgm:pt>
    <dgm:pt modelId="{1DE88DDC-D1AE-4F7E-8FA3-1CFAB08D99DF}" type="parTrans" cxnId="{69E30E95-B39F-4B22-9D9B-A9CF5D012032}">
      <dgm:prSet/>
      <dgm:spPr/>
      <dgm:t>
        <a:bodyPr/>
        <a:lstStyle/>
        <a:p>
          <a:endParaRPr lang="en-US"/>
        </a:p>
      </dgm:t>
    </dgm:pt>
    <dgm:pt modelId="{48BCC0CD-5892-4588-9CBB-552EF114C9F3}" type="sibTrans" cxnId="{69E30E95-B39F-4B22-9D9B-A9CF5D012032}">
      <dgm:prSet/>
      <dgm:spPr/>
      <dgm:t>
        <a:bodyPr/>
        <a:lstStyle/>
        <a:p>
          <a:endParaRPr lang="en-US"/>
        </a:p>
      </dgm:t>
    </dgm:pt>
    <dgm:pt modelId="{408263B5-1B00-4844-A559-2322E323FA07}">
      <dgm:prSet/>
      <dgm:spPr/>
      <dgm:t>
        <a:bodyPr/>
        <a:lstStyle/>
        <a:p>
          <a:r>
            <a:rPr lang="en-US" b="1"/>
            <a:t>Ionic Strength and Competing Ions:</a:t>
          </a:r>
          <a:br>
            <a:rPr lang="en-US"/>
          </a:br>
          <a:r>
            <a:rPr lang="en-US"/>
            <a:t>The presence of other ions in solution may shift equilibrium by forming competing complexes or altering the effective charge environment.</a:t>
          </a:r>
        </a:p>
      </dgm:t>
    </dgm:pt>
    <dgm:pt modelId="{A092E5F2-1595-4810-973A-573C8D678379}" type="parTrans" cxnId="{1286E13A-5D04-40E0-A9EC-F8DC468F33CB}">
      <dgm:prSet/>
      <dgm:spPr/>
      <dgm:t>
        <a:bodyPr/>
        <a:lstStyle/>
        <a:p>
          <a:endParaRPr lang="en-US"/>
        </a:p>
      </dgm:t>
    </dgm:pt>
    <dgm:pt modelId="{CE5FBB9B-8E28-4BEF-B419-853E4F8778A5}" type="sibTrans" cxnId="{1286E13A-5D04-40E0-A9EC-F8DC468F33CB}">
      <dgm:prSet/>
      <dgm:spPr/>
      <dgm:t>
        <a:bodyPr/>
        <a:lstStyle/>
        <a:p>
          <a:endParaRPr lang="en-US"/>
        </a:p>
      </dgm:t>
    </dgm:pt>
    <dgm:pt modelId="{3A391F06-4E62-4C9B-B6FA-93AFBDFDE202}" type="pres">
      <dgm:prSet presAssocID="{572FC0F0-0C8E-4054-9487-B3E360EA6511}" presName="diagram" presStyleCnt="0">
        <dgm:presLayoutVars>
          <dgm:dir/>
          <dgm:resizeHandles val="exact"/>
        </dgm:presLayoutVars>
      </dgm:prSet>
      <dgm:spPr/>
    </dgm:pt>
    <dgm:pt modelId="{B5DD31CF-B36A-4982-8172-77B9131DF6E0}" type="pres">
      <dgm:prSet presAssocID="{FE3FF47C-E392-45A8-807A-7632B3D6B710}" presName="node" presStyleLbl="node1" presStyleIdx="0" presStyleCnt="5">
        <dgm:presLayoutVars>
          <dgm:bulletEnabled val="1"/>
        </dgm:presLayoutVars>
      </dgm:prSet>
      <dgm:spPr/>
    </dgm:pt>
    <dgm:pt modelId="{9BE4E1CE-8ADD-46A1-BB0C-CCBE0C468C59}" type="pres">
      <dgm:prSet presAssocID="{5367322C-511E-42A7-93F1-27661D0765D6}" presName="sibTrans" presStyleCnt="0"/>
      <dgm:spPr/>
    </dgm:pt>
    <dgm:pt modelId="{F8D84ADD-F9A4-4399-A03C-08CBBE5DE9F5}" type="pres">
      <dgm:prSet presAssocID="{4E2B024C-3AF0-4945-BBC0-723AF9DA861A}" presName="node" presStyleLbl="node1" presStyleIdx="1" presStyleCnt="5">
        <dgm:presLayoutVars>
          <dgm:bulletEnabled val="1"/>
        </dgm:presLayoutVars>
      </dgm:prSet>
      <dgm:spPr/>
    </dgm:pt>
    <dgm:pt modelId="{F919C1B5-9C4F-4CB1-A8DC-D64191F4AE3D}" type="pres">
      <dgm:prSet presAssocID="{F5237472-3B0B-424B-A833-3839E2511069}" presName="sibTrans" presStyleCnt="0"/>
      <dgm:spPr/>
    </dgm:pt>
    <dgm:pt modelId="{89AFF6BB-F829-4617-B6F7-5179407FBEC7}" type="pres">
      <dgm:prSet presAssocID="{81BDBA91-E3F6-499D-8B39-4AA20B9A238F}" presName="node" presStyleLbl="node1" presStyleIdx="2" presStyleCnt="5">
        <dgm:presLayoutVars>
          <dgm:bulletEnabled val="1"/>
        </dgm:presLayoutVars>
      </dgm:prSet>
      <dgm:spPr/>
    </dgm:pt>
    <dgm:pt modelId="{E1A5C86A-74EF-4D76-B11A-A4BDFC221A40}" type="pres">
      <dgm:prSet presAssocID="{50698479-D9E1-4E09-95E3-DCC94BFBA6E7}" presName="sibTrans" presStyleCnt="0"/>
      <dgm:spPr/>
    </dgm:pt>
    <dgm:pt modelId="{7AC82534-B62D-4E68-B5C0-760339253BF1}" type="pres">
      <dgm:prSet presAssocID="{04E9FAB3-0C0C-4F94-B52C-559CDEFE2405}" presName="node" presStyleLbl="node1" presStyleIdx="3" presStyleCnt="5">
        <dgm:presLayoutVars>
          <dgm:bulletEnabled val="1"/>
        </dgm:presLayoutVars>
      </dgm:prSet>
      <dgm:spPr/>
    </dgm:pt>
    <dgm:pt modelId="{2C453DEF-ADCA-46EF-A365-92DE8AD91AE2}" type="pres">
      <dgm:prSet presAssocID="{48BCC0CD-5892-4588-9CBB-552EF114C9F3}" presName="sibTrans" presStyleCnt="0"/>
      <dgm:spPr/>
    </dgm:pt>
    <dgm:pt modelId="{467D9927-801D-41D3-B2F6-9DEB4AA6A725}" type="pres">
      <dgm:prSet presAssocID="{408263B5-1B00-4844-A559-2322E323FA07}" presName="node" presStyleLbl="node1" presStyleIdx="4" presStyleCnt="5">
        <dgm:presLayoutVars>
          <dgm:bulletEnabled val="1"/>
        </dgm:presLayoutVars>
      </dgm:prSet>
      <dgm:spPr/>
    </dgm:pt>
  </dgm:ptLst>
  <dgm:cxnLst>
    <dgm:cxn modelId="{4ADA4707-DB25-4692-885A-0C0F5D4C0FFA}" type="presOf" srcId="{572FC0F0-0C8E-4054-9487-B3E360EA6511}" destId="{3A391F06-4E62-4C9B-B6FA-93AFBDFDE202}" srcOrd="0" destOrd="0" presId="urn:microsoft.com/office/officeart/2005/8/layout/default"/>
    <dgm:cxn modelId="{5BE54517-79F1-4D5C-9764-A8FD1A24BA57}" type="presOf" srcId="{81BDBA91-E3F6-499D-8B39-4AA20B9A238F}" destId="{89AFF6BB-F829-4617-B6F7-5179407FBEC7}" srcOrd="0" destOrd="0" presId="urn:microsoft.com/office/officeart/2005/8/layout/default"/>
    <dgm:cxn modelId="{1286E13A-5D04-40E0-A9EC-F8DC468F33CB}" srcId="{572FC0F0-0C8E-4054-9487-B3E360EA6511}" destId="{408263B5-1B00-4844-A559-2322E323FA07}" srcOrd="4" destOrd="0" parTransId="{A092E5F2-1595-4810-973A-573C8D678379}" sibTransId="{CE5FBB9B-8E28-4BEF-B419-853E4F8778A5}"/>
    <dgm:cxn modelId="{6F1E2941-8804-4EEF-973B-FAFEE7C22A26}" type="presOf" srcId="{FE3FF47C-E392-45A8-807A-7632B3D6B710}" destId="{B5DD31CF-B36A-4982-8172-77B9131DF6E0}" srcOrd="0" destOrd="0" presId="urn:microsoft.com/office/officeart/2005/8/layout/default"/>
    <dgm:cxn modelId="{5DB20966-17C1-4BDD-B704-9149DCBF83D9}" type="presOf" srcId="{408263B5-1B00-4844-A559-2322E323FA07}" destId="{467D9927-801D-41D3-B2F6-9DEB4AA6A725}" srcOrd="0" destOrd="0" presId="urn:microsoft.com/office/officeart/2005/8/layout/default"/>
    <dgm:cxn modelId="{2829F872-F727-4506-BD8A-B5F65C0368D6}" srcId="{572FC0F0-0C8E-4054-9487-B3E360EA6511}" destId="{81BDBA91-E3F6-499D-8B39-4AA20B9A238F}" srcOrd="2" destOrd="0" parTransId="{28EF7B1D-688F-444F-A9A5-E4D1A9FFD488}" sibTransId="{50698479-D9E1-4E09-95E3-DCC94BFBA6E7}"/>
    <dgm:cxn modelId="{69E30E95-B39F-4B22-9D9B-A9CF5D012032}" srcId="{572FC0F0-0C8E-4054-9487-B3E360EA6511}" destId="{04E9FAB3-0C0C-4F94-B52C-559CDEFE2405}" srcOrd="3" destOrd="0" parTransId="{1DE88DDC-D1AE-4F7E-8FA3-1CFAB08D99DF}" sibTransId="{48BCC0CD-5892-4588-9CBB-552EF114C9F3}"/>
    <dgm:cxn modelId="{490640B0-89A8-495F-ADFA-5BDD6498418F}" type="presOf" srcId="{4E2B024C-3AF0-4945-BBC0-723AF9DA861A}" destId="{F8D84ADD-F9A4-4399-A03C-08CBBE5DE9F5}" srcOrd="0" destOrd="0" presId="urn:microsoft.com/office/officeart/2005/8/layout/default"/>
    <dgm:cxn modelId="{0643D1C6-1B97-4FB4-B734-DE02489EB066}" type="presOf" srcId="{04E9FAB3-0C0C-4F94-B52C-559CDEFE2405}" destId="{7AC82534-B62D-4E68-B5C0-760339253BF1}" srcOrd="0" destOrd="0" presId="urn:microsoft.com/office/officeart/2005/8/layout/default"/>
    <dgm:cxn modelId="{757F18E8-8439-4B3E-9DE3-26CC4883A707}" srcId="{572FC0F0-0C8E-4054-9487-B3E360EA6511}" destId="{4E2B024C-3AF0-4945-BBC0-723AF9DA861A}" srcOrd="1" destOrd="0" parTransId="{D7956170-7C35-4752-97FB-E50196124B13}" sibTransId="{F5237472-3B0B-424B-A833-3839E2511069}"/>
    <dgm:cxn modelId="{B0DC75EB-CC84-4C90-8A74-8377D129B4EF}" srcId="{572FC0F0-0C8E-4054-9487-B3E360EA6511}" destId="{FE3FF47C-E392-45A8-807A-7632B3D6B710}" srcOrd="0" destOrd="0" parTransId="{2E9301B5-16E7-47CA-B7D4-A4F6434B64D7}" sibTransId="{5367322C-511E-42A7-93F1-27661D0765D6}"/>
    <dgm:cxn modelId="{856A7F7B-C1CE-49FF-9C92-1989E61BEDDD}" type="presParOf" srcId="{3A391F06-4E62-4C9B-B6FA-93AFBDFDE202}" destId="{B5DD31CF-B36A-4982-8172-77B9131DF6E0}" srcOrd="0" destOrd="0" presId="urn:microsoft.com/office/officeart/2005/8/layout/default"/>
    <dgm:cxn modelId="{EDD96FE6-2911-4D7A-8EC6-FEC17E9BD49E}" type="presParOf" srcId="{3A391F06-4E62-4C9B-B6FA-93AFBDFDE202}" destId="{9BE4E1CE-8ADD-46A1-BB0C-CCBE0C468C59}" srcOrd="1" destOrd="0" presId="urn:microsoft.com/office/officeart/2005/8/layout/default"/>
    <dgm:cxn modelId="{78E9D809-4C3F-4261-A3E6-54AE442CA624}" type="presParOf" srcId="{3A391F06-4E62-4C9B-B6FA-93AFBDFDE202}" destId="{F8D84ADD-F9A4-4399-A03C-08CBBE5DE9F5}" srcOrd="2" destOrd="0" presId="urn:microsoft.com/office/officeart/2005/8/layout/default"/>
    <dgm:cxn modelId="{18C362D0-49C6-445A-90CA-DB4FBA76ED5C}" type="presParOf" srcId="{3A391F06-4E62-4C9B-B6FA-93AFBDFDE202}" destId="{F919C1B5-9C4F-4CB1-A8DC-D64191F4AE3D}" srcOrd="3" destOrd="0" presId="urn:microsoft.com/office/officeart/2005/8/layout/default"/>
    <dgm:cxn modelId="{721FCE59-2B8E-4610-893B-B02084F7D580}" type="presParOf" srcId="{3A391F06-4E62-4C9B-B6FA-93AFBDFDE202}" destId="{89AFF6BB-F829-4617-B6F7-5179407FBEC7}" srcOrd="4" destOrd="0" presId="urn:microsoft.com/office/officeart/2005/8/layout/default"/>
    <dgm:cxn modelId="{96A47A15-25F7-42C1-9E1A-916782E58D15}" type="presParOf" srcId="{3A391F06-4E62-4C9B-B6FA-93AFBDFDE202}" destId="{E1A5C86A-74EF-4D76-B11A-A4BDFC221A40}" srcOrd="5" destOrd="0" presId="urn:microsoft.com/office/officeart/2005/8/layout/default"/>
    <dgm:cxn modelId="{6D96FF27-1E7A-44EF-A7CF-8B0EFDB50565}" type="presParOf" srcId="{3A391F06-4E62-4C9B-B6FA-93AFBDFDE202}" destId="{7AC82534-B62D-4E68-B5C0-760339253BF1}" srcOrd="6" destOrd="0" presId="urn:microsoft.com/office/officeart/2005/8/layout/default"/>
    <dgm:cxn modelId="{47922265-54BB-4B67-BDFD-BD2B8D87AFCE}" type="presParOf" srcId="{3A391F06-4E62-4C9B-B6FA-93AFBDFDE202}" destId="{2C453DEF-ADCA-46EF-A365-92DE8AD91AE2}" srcOrd="7" destOrd="0" presId="urn:microsoft.com/office/officeart/2005/8/layout/default"/>
    <dgm:cxn modelId="{50CEF2F2-2664-4C9B-B45A-DC29E0392317}" type="presParOf" srcId="{3A391F06-4E62-4C9B-B6FA-93AFBDFDE202}" destId="{467D9927-801D-41D3-B2F6-9DEB4AA6A72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D31CF-B36A-4982-8172-77B9131DF6E0}">
      <dsp:nvSpPr>
        <dsp:cNvPr id="0" name=""/>
        <dsp:cNvSpPr/>
      </dsp:nvSpPr>
      <dsp:spPr>
        <a:xfrm>
          <a:off x="0" y="415241"/>
          <a:ext cx="2436418" cy="14618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Metal Ion Characteristics:</a:t>
          </a:r>
          <a:br>
            <a:rPr lang="en-US" sz="1400" kern="1200"/>
          </a:br>
          <a:r>
            <a:rPr lang="en-US" sz="1400" kern="1200"/>
            <a:t>Smaller, more highly charged ions form stronger bonds with ligands due to greater electrostatic attraction.</a:t>
          </a:r>
        </a:p>
      </dsp:txBody>
      <dsp:txXfrm>
        <a:off x="0" y="415241"/>
        <a:ext cx="2436418" cy="1461851"/>
      </dsp:txXfrm>
    </dsp:sp>
    <dsp:sp modelId="{F8D84ADD-F9A4-4399-A03C-08CBBE5DE9F5}">
      <dsp:nvSpPr>
        <dsp:cNvPr id="0" name=""/>
        <dsp:cNvSpPr/>
      </dsp:nvSpPr>
      <dsp:spPr>
        <a:xfrm>
          <a:off x="2680060" y="415241"/>
          <a:ext cx="2436418" cy="14618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Ligand Nature:</a:t>
          </a:r>
          <a:br>
            <a:rPr lang="en-US" sz="1400" kern="1200"/>
          </a:br>
          <a:r>
            <a:rPr lang="en-US" sz="1400" kern="1200"/>
            <a:t>Basicity, size, and donor atom type affect binding strength. For example, nitrogen and oxygen donors favor different metals based on HSAB principles.</a:t>
          </a:r>
        </a:p>
      </dsp:txBody>
      <dsp:txXfrm>
        <a:off x="2680060" y="415241"/>
        <a:ext cx="2436418" cy="1461851"/>
      </dsp:txXfrm>
    </dsp:sp>
    <dsp:sp modelId="{89AFF6BB-F829-4617-B6F7-5179407FBEC7}">
      <dsp:nvSpPr>
        <dsp:cNvPr id="0" name=""/>
        <dsp:cNvSpPr/>
      </dsp:nvSpPr>
      <dsp:spPr>
        <a:xfrm>
          <a:off x="5360121" y="415241"/>
          <a:ext cx="2436418" cy="14618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Solvent Effects:</a:t>
          </a:r>
          <a:br>
            <a:rPr lang="en-US" sz="1400" kern="1200"/>
          </a:br>
          <a:r>
            <a:rPr lang="en-US" sz="1400" kern="1200"/>
            <a:t>Solvent polarity and dielectric constant affect the dissociation of ions and the solvation of both free species and complexes.</a:t>
          </a:r>
        </a:p>
      </dsp:txBody>
      <dsp:txXfrm>
        <a:off x="5360121" y="415241"/>
        <a:ext cx="2436418" cy="1461851"/>
      </dsp:txXfrm>
    </dsp:sp>
    <dsp:sp modelId="{7AC82534-B62D-4E68-B5C0-760339253BF1}">
      <dsp:nvSpPr>
        <dsp:cNvPr id="0" name=""/>
        <dsp:cNvSpPr/>
      </dsp:nvSpPr>
      <dsp:spPr>
        <a:xfrm>
          <a:off x="1340030" y="2120734"/>
          <a:ext cx="2436418" cy="14618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Temperature:</a:t>
          </a:r>
          <a:br>
            <a:rPr lang="en-US" sz="1400" kern="1200"/>
          </a:br>
          <a:r>
            <a:rPr lang="en-US" sz="1400" kern="1200"/>
            <a:t>Endothermic complex formation increases with temperature, while exothermic formation decreases.</a:t>
          </a:r>
        </a:p>
      </dsp:txBody>
      <dsp:txXfrm>
        <a:off x="1340030" y="2120734"/>
        <a:ext cx="2436418" cy="1461851"/>
      </dsp:txXfrm>
    </dsp:sp>
    <dsp:sp modelId="{467D9927-801D-41D3-B2F6-9DEB4AA6A725}">
      <dsp:nvSpPr>
        <dsp:cNvPr id="0" name=""/>
        <dsp:cNvSpPr/>
      </dsp:nvSpPr>
      <dsp:spPr>
        <a:xfrm>
          <a:off x="4020090" y="2120734"/>
          <a:ext cx="2436418" cy="14618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Ionic Strength and Competing Ions:</a:t>
          </a:r>
          <a:br>
            <a:rPr lang="en-US" sz="1400" kern="1200"/>
          </a:br>
          <a:r>
            <a:rPr lang="en-US" sz="1400" kern="1200"/>
            <a:t>The presence of other ions in solution may shift equilibrium by forming competing complexes or altering the effective charge environment.</a:t>
          </a:r>
        </a:p>
      </dsp:txBody>
      <dsp:txXfrm>
        <a:off x="4020090" y="2120734"/>
        <a:ext cx="2436418" cy="14618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ru-RU"/>
              <a:t>Образец заголовка</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A361989-59FC-4D58-A270-F191D8EE81CC}" type="datetimeFigureOut">
              <a:rPr lang="ru-KZ" smtClean="0"/>
              <a:t>06.11.2025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rIns="45720"/>
          <a:lstStyle/>
          <a:p>
            <a:fld id="{A3E4AD7F-FD00-4B7D-B0E6-12DCD4E87304}" type="slidenum">
              <a:rPr lang="ru-KZ" smtClean="0"/>
              <a:t>‹#›</a:t>
            </a:fld>
            <a:endParaRPr lang="ru-KZ"/>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11862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A361989-59FC-4D58-A270-F191D8EE81CC}" type="datetimeFigureOut">
              <a:rPr lang="ru-KZ" smtClean="0"/>
              <a:t>06.11.2025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376970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A361989-59FC-4D58-A270-F191D8EE81CC}" type="datetimeFigureOut">
              <a:rPr lang="ru-KZ" smtClean="0"/>
              <a:t>06.11.2025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40763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A361989-59FC-4D58-A270-F191D8EE81CC}" type="datetimeFigureOut">
              <a:rPr lang="ru-KZ" smtClean="0"/>
              <a:t>06.11.2025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3E4AD7F-FD00-4B7D-B0E6-12DCD4E87304}" type="slidenum">
              <a:rPr lang="ru-KZ" smtClean="0"/>
              <a:t>‹#›</a:t>
            </a:fld>
            <a:endParaRPr lang="ru-KZ"/>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4464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ru-RU"/>
              <a:t>Образец заголовка</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A361989-59FC-4D58-A270-F191D8EE81CC}" type="datetimeFigureOut">
              <a:rPr lang="ru-KZ" smtClean="0"/>
              <a:t>06.11.2025</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247660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A361989-59FC-4D58-A270-F191D8EE81CC}" type="datetimeFigureOut">
              <a:rPr lang="ru-KZ" smtClean="0"/>
              <a:t>06.11.2025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3E4AD7F-FD00-4B7D-B0E6-12DCD4E87304}" type="slidenum">
              <a:rPr lang="ru-KZ" smtClean="0"/>
              <a:t>‹#›</a:t>
            </a:fld>
            <a:endParaRPr lang="ru-KZ"/>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5035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609285" y="2851331"/>
            <a:ext cx="3893623"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66635" y="2851331"/>
            <a:ext cx="3899798" cy="307143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A361989-59FC-4D58-A270-F191D8EE81CC}" type="datetimeFigureOut">
              <a:rPr lang="ru-KZ" smtClean="0"/>
              <a:t>06.11.2025</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348341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A361989-59FC-4D58-A270-F191D8EE81CC}" type="datetimeFigureOut">
              <a:rPr lang="ru-KZ" smtClean="0"/>
              <a:t>06.11.2025</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A3E4AD7F-FD00-4B7D-B0E6-12DCD4E87304}" type="slidenum">
              <a:rPr lang="ru-KZ" smtClean="0"/>
              <a:t>‹#›</a:t>
            </a:fld>
            <a:endParaRPr lang="ru-KZ"/>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3835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A361989-59FC-4D58-A270-F191D8EE81CC}" type="datetimeFigureOut">
              <a:rPr lang="ru-KZ" smtClean="0"/>
              <a:t>06.11.2025</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270812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A361989-59FC-4D58-A270-F191D8EE81CC}" type="datetimeFigureOut">
              <a:rPr lang="ru-KZ" smtClean="0"/>
              <a:t>06.11.2025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387109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A361989-59FC-4D58-A270-F191D8EE81CC}" type="datetimeFigureOut">
              <a:rPr lang="ru-KZ" smtClean="0"/>
              <a:t>06.11.2025</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3E4AD7F-FD00-4B7D-B0E6-12DCD4E87304}" type="slidenum">
              <a:rPr lang="ru-KZ" smtClean="0"/>
              <a:t>‹#›</a:t>
            </a:fld>
            <a:endParaRPr lang="ru-KZ"/>
          </a:p>
        </p:txBody>
      </p:sp>
    </p:spTree>
    <p:extLst>
      <p:ext uri="{BB962C8B-B14F-4D97-AF65-F5344CB8AC3E}">
        <p14:creationId xmlns:p14="http://schemas.microsoft.com/office/powerpoint/2010/main" val="102131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A361989-59FC-4D58-A270-F191D8EE81CC}" type="datetimeFigureOut">
              <a:rPr lang="ru-KZ" smtClean="0"/>
              <a:t>06.11.2025</a:t>
            </a:fld>
            <a:endParaRPr lang="ru-KZ"/>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A3E4AD7F-FD00-4B7D-B0E6-12DCD4E87304}" type="slidenum">
              <a:rPr lang="ru-KZ" smtClean="0"/>
              <a:t>‹#›</a:t>
            </a:fld>
            <a:endParaRPr lang="ru-KZ"/>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ru-KZ"/>
          </a:p>
        </p:txBody>
      </p:sp>
    </p:spTree>
    <p:extLst>
      <p:ext uri="{BB962C8B-B14F-4D97-AF65-F5344CB8AC3E}">
        <p14:creationId xmlns:p14="http://schemas.microsoft.com/office/powerpoint/2010/main" val="220985865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06BF2F-16A1-BA58-C1CE-6DE87706FECA}"/>
              </a:ext>
            </a:extLst>
          </p:cNvPr>
          <p:cNvSpPr>
            <a:spLocks noGrp="1"/>
          </p:cNvSpPr>
          <p:nvPr>
            <p:ph type="ctrTitle"/>
          </p:nvPr>
        </p:nvSpPr>
        <p:spPr/>
        <p:txBody>
          <a:bodyPr>
            <a:noAutofit/>
          </a:bodyPr>
          <a:lstStyle/>
          <a:p>
            <a:r>
              <a:rPr lang="en-US" sz="4800" dirty="0"/>
              <a:t>Equilibria in solutions of coordination compounds.</a:t>
            </a:r>
            <a:endParaRPr lang="ru-KZ" sz="4800" dirty="0"/>
          </a:p>
        </p:txBody>
      </p:sp>
      <p:sp>
        <p:nvSpPr>
          <p:cNvPr id="3" name="Подзаголовок 2">
            <a:extLst>
              <a:ext uri="{FF2B5EF4-FFF2-40B4-BE49-F238E27FC236}">
                <a16:creationId xmlns:a16="http://schemas.microsoft.com/office/drawing/2014/main" id="{1846CD7C-D396-7E1C-F26C-34A4E9E87CD0}"/>
              </a:ext>
            </a:extLst>
          </p:cNvPr>
          <p:cNvSpPr>
            <a:spLocks noGrp="1"/>
          </p:cNvSpPr>
          <p:nvPr>
            <p:ph type="subTitle" idx="1"/>
          </p:nvPr>
        </p:nvSpPr>
        <p:spPr/>
        <p:txBody>
          <a:bodyPr>
            <a:normAutofit fontScale="70000" lnSpcReduction="20000"/>
          </a:bodyPr>
          <a:lstStyle/>
          <a:p>
            <a:pPr algn="r"/>
            <a:endParaRPr lang="en-US" dirty="0">
              <a:solidFill>
                <a:schemeClr val="tx1">
                  <a:lumMod val="85000"/>
                  <a:lumOff val="15000"/>
                </a:schemeClr>
              </a:solidFill>
              <a:latin typeface="+mn-lt"/>
            </a:endParaRPr>
          </a:p>
          <a:p>
            <a:pPr algn="r"/>
            <a:endParaRPr lang="en-US" dirty="0">
              <a:solidFill>
                <a:schemeClr val="tx1">
                  <a:lumMod val="85000"/>
                  <a:lumOff val="15000"/>
                </a:schemeClr>
              </a:solidFill>
            </a:endParaRPr>
          </a:p>
          <a:p>
            <a:pPr algn="r"/>
            <a:r>
              <a:rPr lang="en-US" dirty="0">
                <a:solidFill>
                  <a:schemeClr val="tx1">
                    <a:lumMod val="85000"/>
                    <a:lumOff val="15000"/>
                  </a:schemeClr>
                </a:solidFill>
                <a:latin typeface="+mn-lt"/>
              </a:rPr>
              <a:t>PhD </a:t>
            </a:r>
            <a:r>
              <a:rPr lang="en-US" dirty="0" err="1">
                <a:solidFill>
                  <a:schemeClr val="tx1">
                    <a:lumMod val="85000"/>
                    <a:lumOff val="15000"/>
                  </a:schemeClr>
                </a:solidFill>
                <a:latin typeface="+mn-lt"/>
              </a:rPr>
              <a:t>Bakhadur</a:t>
            </a:r>
            <a:r>
              <a:rPr lang="en-US" dirty="0">
                <a:solidFill>
                  <a:schemeClr val="tx1">
                    <a:lumMod val="85000"/>
                    <a:lumOff val="15000"/>
                  </a:schemeClr>
                </a:solidFill>
                <a:latin typeface="+mn-lt"/>
              </a:rPr>
              <a:t> Askar</a:t>
            </a:r>
            <a:endParaRPr lang="ru-KZ" dirty="0">
              <a:solidFill>
                <a:schemeClr val="tx1">
                  <a:lumMod val="85000"/>
                  <a:lumOff val="15000"/>
                </a:schemeClr>
              </a:solidFill>
              <a:latin typeface="+mn-lt"/>
            </a:endParaRPr>
          </a:p>
          <a:p>
            <a:endParaRPr lang="ru-KZ" dirty="0"/>
          </a:p>
        </p:txBody>
      </p:sp>
      <p:pic>
        <p:nvPicPr>
          <p:cNvPr id="4" name="Рисунок 3">
            <a:extLst>
              <a:ext uri="{FF2B5EF4-FFF2-40B4-BE49-F238E27FC236}">
                <a16:creationId xmlns:a16="http://schemas.microsoft.com/office/drawing/2014/main" id="{E837323D-9213-7BEF-9429-B2649E9BA000}"/>
              </a:ext>
            </a:extLst>
          </p:cNvPr>
          <p:cNvPicPr>
            <a:picLocks noChangeAspect="1"/>
          </p:cNvPicPr>
          <p:nvPr/>
        </p:nvPicPr>
        <p:blipFill>
          <a:blip r:embed="rId2"/>
          <a:stretch>
            <a:fillRect/>
          </a:stretch>
        </p:blipFill>
        <p:spPr>
          <a:xfrm>
            <a:off x="77656" y="120969"/>
            <a:ext cx="1609483" cy="1664352"/>
          </a:xfrm>
          <a:prstGeom prst="rect">
            <a:avLst/>
          </a:prstGeom>
        </p:spPr>
      </p:pic>
      <p:pic>
        <p:nvPicPr>
          <p:cNvPr id="5" name="Рисунок 4">
            <a:extLst>
              <a:ext uri="{FF2B5EF4-FFF2-40B4-BE49-F238E27FC236}">
                <a16:creationId xmlns:a16="http://schemas.microsoft.com/office/drawing/2014/main" id="{D7AF29E9-9729-A5C7-A457-0D61F478F8E8}"/>
              </a:ext>
            </a:extLst>
          </p:cNvPr>
          <p:cNvPicPr>
            <a:picLocks noChangeAspect="1"/>
          </p:cNvPicPr>
          <p:nvPr/>
        </p:nvPicPr>
        <p:blipFill>
          <a:blip r:embed="rId3"/>
          <a:stretch>
            <a:fillRect/>
          </a:stretch>
        </p:blipFill>
        <p:spPr>
          <a:xfrm>
            <a:off x="10358544" y="56164"/>
            <a:ext cx="1755800" cy="1731414"/>
          </a:xfrm>
          <a:prstGeom prst="rect">
            <a:avLst/>
          </a:prstGeom>
        </p:spPr>
      </p:pic>
      <p:sp>
        <p:nvSpPr>
          <p:cNvPr id="6" name="TextBox 5">
            <a:extLst>
              <a:ext uri="{FF2B5EF4-FFF2-40B4-BE49-F238E27FC236}">
                <a16:creationId xmlns:a16="http://schemas.microsoft.com/office/drawing/2014/main" id="{EA55B464-B79B-E189-7779-4A5B1FAD7F18}"/>
              </a:ext>
            </a:extLst>
          </p:cNvPr>
          <p:cNvSpPr txBox="1"/>
          <p:nvPr/>
        </p:nvSpPr>
        <p:spPr>
          <a:xfrm>
            <a:off x="1850279" y="307328"/>
            <a:ext cx="8281180" cy="923330"/>
          </a:xfrm>
          <a:prstGeom prst="rect">
            <a:avLst/>
          </a:prstGeom>
          <a:noFill/>
        </p:spPr>
        <p:txBody>
          <a:bodyPr wrap="square" rtlCol="0">
            <a:spAutoFit/>
          </a:bodyPr>
          <a:lstStyle/>
          <a:p>
            <a:pPr algn="ctr"/>
            <a:r>
              <a:rPr lang="en-US" dirty="0"/>
              <a:t>Al-Farabi Kazakh National University</a:t>
            </a:r>
            <a:endParaRPr lang="ru-RU" dirty="0"/>
          </a:p>
          <a:p>
            <a:pPr algn="ctr"/>
            <a:r>
              <a:rPr lang="en-US" dirty="0"/>
              <a:t>Faculty of Chemistry and Chemical technology</a:t>
            </a:r>
            <a:endParaRPr lang="ru-RU" dirty="0"/>
          </a:p>
          <a:p>
            <a:pPr algn="ctr"/>
            <a:r>
              <a:rPr lang="en-US" dirty="0"/>
              <a:t>Department of General and Inorganic Chemistry</a:t>
            </a:r>
            <a:endParaRPr lang="ru-KZ" dirty="0"/>
          </a:p>
        </p:txBody>
      </p:sp>
    </p:spTree>
    <p:extLst>
      <p:ext uri="{BB962C8B-B14F-4D97-AF65-F5344CB8AC3E}">
        <p14:creationId xmlns:p14="http://schemas.microsoft.com/office/powerpoint/2010/main" val="4216320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04DBDB-6E73-C87A-45DB-608276321EA3}"/>
              </a:ext>
            </a:extLst>
          </p:cNvPr>
          <p:cNvSpPr>
            <a:spLocks noGrp="1"/>
          </p:cNvSpPr>
          <p:nvPr>
            <p:ph type="ctrTitle"/>
          </p:nvPr>
        </p:nvSpPr>
        <p:spPr>
          <a:xfrm>
            <a:off x="2193167" y="2590984"/>
            <a:ext cx="7369642" cy="3608480"/>
          </a:xfrm>
        </p:spPr>
        <p:txBody>
          <a:bodyPr>
            <a:normAutofit/>
          </a:bodyPr>
          <a:lstStyle/>
          <a:p>
            <a:pPr algn="l"/>
            <a:r>
              <a:rPr lang="en-US" sz="8000"/>
              <a:t>Thank you for attention!</a:t>
            </a:r>
            <a:endParaRPr lang="ru-KZ" sz="8000"/>
          </a:p>
        </p:txBody>
      </p:sp>
    </p:spTree>
    <p:extLst>
      <p:ext uri="{BB962C8B-B14F-4D97-AF65-F5344CB8AC3E}">
        <p14:creationId xmlns:p14="http://schemas.microsoft.com/office/powerpoint/2010/main" val="17492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4EBC7A-3ED6-B45D-CA5F-A44ABF2FE69A}"/>
              </a:ext>
            </a:extLst>
          </p:cNvPr>
          <p:cNvSpPr>
            <a:spLocks noGrp="1"/>
          </p:cNvSpPr>
          <p:nvPr>
            <p:ph type="title"/>
          </p:nvPr>
        </p:nvSpPr>
        <p:spPr/>
        <p:txBody>
          <a:bodyPr>
            <a:normAutofit fontScale="90000"/>
          </a:bodyPr>
          <a:lstStyle/>
          <a:p>
            <a:r>
              <a:rPr lang="en-US" b="1" dirty="0"/>
              <a:t>Introduction to equilibria in coordination compounds</a:t>
            </a:r>
            <a:br>
              <a:rPr lang="en-US" b="1" dirty="0"/>
            </a:br>
            <a:endParaRPr lang="ru-KZ" dirty="0"/>
          </a:p>
        </p:txBody>
      </p:sp>
      <mc:AlternateContent xmlns:mc="http://schemas.openxmlformats.org/markup-compatibility/2006">
        <mc:Choice xmlns:a14="http://schemas.microsoft.com/office/drawing/2010/main" Requires="a14">
          <p:sp>
            <p:nvSpPr>
              <p:cNvPr id="3" name="Объект 2">
                <a:extLst>
                  <a:ext uri="{FF2B5EF4-FFF2-40B4-BE49-F238E27FC236}">
                    <a16:creationId xmlns:a16="http://schemas.microsoft.com/office/drawing/2014/main" id="{A20B23AF-34F9-AF23-D588-EF7453EAB064}"/>
                  </a:ext>
                </a:extLst>
              </p:cNvPr>
              <p:cNvSpPr>
                <a:spLocks noGrp="1"/>
              </p:cNvSpPr>
              <p:nvPr>
                <p:ph idx="1"/>
              </p:nvPr>
            </p:nvSpPr>
            <p:spPr/>
            <p:txBody>
              <a:bodyPr>
                <a:normAutofit fontScale="85000" lnSpcReduction="10000"/>
              </a:bodyPr>
              <a:lstStyle/>
              <a:p>
                <a:pPr marL="0" indent="0">
                  <a:buNone/>
                </a:pPr>
                <a:r>
                  <a:rPr lang="en-US" dirty="0"/>
                  <a:t>Coordination compounds in solution exist in a dynamic equilibrium between free metal ions, ligands, and the various complex species they form.</a:t>
                </a:r>
                <a:br>
                  <a:rPr lang="en-US" dirty="0"/>
                </a:br>
                <a:r>
                  <a:rPr lang="en-US" dirty="0"/>
                  <a:t>These equilibria determine the stability, solubility, and reactivity of complexes in aqueous and non-aqueous environments.</a:t>
                </a:r>
              </a:p>
              <a:p>
                <a:pPr marL="0" indent="0">
                  <a:buNone/>
                </a:pPr>
                <a:r>
                  <a:rPr lang="en-US" dirty="0"/>
                  <a:t>In water, the metal ion often interacts with solvent molecules, forming aqua complexes such </a:t>
                </a:r>
                <a:r>
                  <a:rPr lang="en-US" sz="2100" dirty="0"/>
                  <a:t>as </a:t>
                </a:r>
                <a14:m>
                  <m:oMath xmlns:m="http://schemas.openxmlformats.org/officeDocument/2006/math">
                    <m:d>
                      <m:dPr>
                        <m:begChr m:val="["/>
                        <m:endChr m:val=""/>
                        <m:ctrlPr>
                          <a:rPr lang="ar-IQ" sz="1600"/>
                        </m:ctrlPr>
                      </m:dPr>
                      <m:e>
                        <m:r>
                          <a:rPr lang="ar-IQ" sz="1600" b="0" i="1" smtClean="0">
                            <a:latin typeface="Cambria Math" panose="02040503050406030204" pitchFamily="18" charset="0"/>
                          </a:rPr>
                          <m:t>𝑀</m:t>
                        </m:r>
                        <m:d>
                          <m:dPr>
                            <m:endChr m:val=""/>
                            <m:ctrlPr>
                              <a:rPr lang="ar-IQ" sz="1600" i="1"/>
                            </m:ctrlPr>
                          </m:dPr>
                          <m:e>
                            <m:sSub>
                              <m:sSubPr>
                                <m:ctrlPr>
                                  <a:rPr lang="ar-IQ" sz="1600" i="1"/>
                                </m:ctrlPr>
                              </m:sSubPr>
                              <m:e>
                                <m:r>
                                  <a:rPr lang="ar-IQ" sz="1600" b="0" i="1" smtClean="0">
                                    <a:latin typeface="Cambria Math" panose="02040503050406030204" pitchFamily="18" charset="0"/>
                                  </a:rPr>
                                  <m:t>𝐻</m:t>
                                </m:r>
                              </m:e>
                              <m:sub>
                                <m:r>
                                  <a:rPr lang="ar-IQ" sz="1600" b="0" i="1" smtClean="0">
                                    <a:latin typeface="Cambria Math" panose="02040503050406030204" pitchFamily="18" charset="0"/>
                                  </a:rPr>
                                  <m:t>2</m:t>
                                </m:r>
                              </m:sub>
                            </m:sSub>
                            <m:r>
                              <a:rPr lang="ar-IQ" sz="1600" b="0" i="1" smtClean="0">
                                <a:latin typeface="Cambria Math" panose="02040503050406030204" pitchFamily="18" charset="0"/>
                              </a:rPr>
                              <m:t>𝑂</m:t>
                            </m:r>
                            <m:sSub>
                              <m:sSubPr>
                                <m:ctrlPr>
                                  <a:rPr lang="ar-IQ" sz="1600" i="1"/>
                                </m:ctrlPr>
                              </m:sSubPr>
                              <m:e>
                                <m:d>
                                  <m:dPr>
                                    <m:begChr m:val=""/>
                                    <m:endChr m:val=""/>
                                    <m:ctrlPr>
                                      <a:rPr lang="ar-IQ" sz="1600" i="1"/>
                                    </m:ctrlPr>
                                  </m:dPr>
                                  <m:e>
                                    <m:r>
                                      <a:rPr lang="ar-IQ" sz="1600" b="0" smtClean="0">
                                        <a:latin typeface="Cambria Math" panose="02040503050406030204" pitchFamily="18" charset="0"/>
                                      </a:rPr>
                                      <m:t>)</m:t>
                                    </m:r>
                                  </m:e>
                                </m:d>
                              </m:e>
                              <m:sub>
                                <m:r>
                                  <a:rPr lang="ar-IQ" sz="1600" b="0" i="1" smtClean="0">
                                    <a:latin typeface="Cambria Math" panose="02040503050406030204" pitchFamily="18" charset="0"/>
                                  </a:rPr>
                                  <m:t>6</m:t>
                                </m:r>
                              </m:sub>
                            </m:sSub>
                            <m:sSup>
                              <m:sSupPr>
                                <m:ctrlPr>
                                  <a:rPr lang="ar-IQ" sz="1600" i="1"/>
                                </m:ctrlPr>
                              </m:sSupPr>
                              <m:e>
                                <m:d>
                                  <m:dPr>
                                    <m:begChr m:val=""/>
                                    <m:endChr m:val=""/>
                                    <m:ctrlPr>
                                      <a:rPr lang="ar-IQ" sz="1600" i="1"/>
                                    </m:ctrlPr>
                                  </m:dPr>
                                  <m:e>
                                    <m:r>
                                      <a:rPr lang="ar-IQ" sz="1600" b="0" smtClean="0">
                                        <a:latin typeface="Cambria Math" panose="02040503050406030204" pitchFamily="18" charset="0"/>
                                      </a:rPr>
                                      <m:t>]</m:t>
                                    </m:r>
                                  </m:e>
                                </m:d>
                              </m:e>
                              <m:sup>
                                <m:r>
                                  <a:rPr lang="ar-IQ" sz="1600" b="0" i="1" smtClean="0">
                                    <a:latin typeface="Cambria Math" panose="02040503050406030204" pitchFamily="18" charset="0"/>
                                  </a:rPr>
                                  <m:t>𝑛</m:t>
                                </m:r>
                                <m:r>
                                  <a:rPr lang="ar-IQ" sz="1600" b="0" smtClean="0">
                                    <a:latin typeface="Cambria Math" panose="02040503050406030204" pitchFamily="18" charset="0"/>
                                  </a:rPr>
                                  <m:t>+</m:t>
                                </m:r>
                              </m:sup>
                            </m:sSup>
                          </m:e>
                        </m:d>
                      </m:e>
                    </m:d>
                  </m:oMath>
                </a14:m>
                <a:r>
                  <a:rPr lang="ar-IQ" dirty="0"/>
                  <a:t>. </a:t>
                </a:r>
                <a:r>
                  <a:rPr lang="en-US" dirty="0"/>
                  <a:t>When other ligands are introduced, they compete with water molecules for coordination sites, establishing a new equilibrium.</a:t>
                </a:r>
              </a:p>
              <a:p>
                <a:pPr marL="0" indent="0">
                  <a:buNone/>
                </a:pPr>
                <a:r>
                  <a:rPr lang="en-US" dirty="0"/>
                  <a:t>Understanding this equilibrium is essential for interpreting complex formation, catalytic processes, metal transport in biology, and environmental metal behavior.</a:t>
                </a:r>
              </a:p>
              <a:p>
                <a:pPr marL="0" indent="0">
                  <a:buNone/>
                </a:pPr>
                <a:endParaRPr lang="ru-KZ" dirty="0"/>
              </a:p>
            </p:txBody>
          </p:sp>
        </mc:Choice>
        <mc:Fallback>
          <p:sp>
            <p:nvSpPr>
              <p:cNvPr id="3" name="Объект 2">
                <a:extLst>
                  <a:ext uri="{FF2B5EF4-FFF2-40B4-BE49-F238E27FC236}">
                    <a16:creationId xmlns:a16="http://schemas.microsoft.com/office/drawing/2014/main" id="{A20B23AF-34F9-AF23-D588-EF7453EAB064}"/>
                  </a:ext>
                </a:extLst>
              </p:cNvPr>
              <p:cNvSpPr>
                <a:spLocks noGrp="1" noRot="1" noChangeAspect="1" noMove="1" noResize="1" noEditPoints="1" noAdjustHandles="1" noChangeArrowheads="1" noChangeShapeType="1" noTextEdit="1"/>
              </p:cNvSpPr>
              <p:nvPr>
                <p:ph idx="1"/>
              </p:nvPr>
            </p:nvSpPr>
            <p:spPr>
              <a:blipFill>
                <a:blip r:embed="rId2"/>
                <a:stretch>
                  <a:fillRect l="-547" t="-3359" r="-704"/>
                </a:stretch>
              </a:blipFill>
            </p:spPr>
            <p:txBody>
              <a:bodyPr/>
              <a:lstStyle/>
              <a:p>
                <a:r>
                  <a:rPr lang="ru-KZ">
                    <a:noFill/>
                  </a:rPr>
                  <a:t> </a:t>
                </a:r>
              </a:p>
            </p:txBody>
          </p:sp>
        </mc:Fallback>
      </mc:AlternateContent>
    </p:spTree>
    <p:extLst>
      <p:ext uri="{BB962C8B-B14F-4D97-AF65-F5344CB8AC3E}">
        <p14:creationId xmlns:p14="http://schemas.microsoft.com/office/powerpoint/2010/main" val="215058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DF70AA-E05B-B98C-246C-4355BD6F15AA}"/>
              </a:ext>
            </a:extLst>
          </p:cNvPr>
          <p:cNvSpPr>
            <a:spLocks noGrp="1"/>
          </p:cNvSpPr>
          <p:nvPr>
            <p:ph type="title"/>
          </p:nvPr>
        </p:nvSpPr>
        <p:spPr/>
        <p:txBody>
          <a:bodyPr>
            <a:normAutofit/>
          </a:bodyPr>
          <a:lstStyle/>
          <a:p>
            <a:r>
              <a:rPr lang="en-US" b="1" dirty="0"/>
              <a:t>Formation and dissociation of complexes</a:t>
            </a:r>
            <a:endParaRPr lang="ru-KZ" dirty="0"/>
          </a:p>
        </p:txBody>
      </p:sp>
      <mc:AlternateContent xmlns:mc="http://schemas.openxmlformats.org/markup-compatibility/2006">
        <mc:Choice xmlns:a14="http://schemas.microsoft.com/office/drawing/2010/main" Requires="a14">
          <p:sp>
            <p:nvSpPr>
              <p:cNvPr id="3" name="Объект 2">
                <a:extLst>
                  <a:ext uri="{FF2B5EF4-FFF2-40B4-BE49-F238E27FC236}">
                    <a16:creationId xmlns:a16="http://schemas.microsoft.com/office/drawing/2014/main" id="{18CF17D3-6FA7-7344-E8F4-C04DE1FC34F8}"/>
                  </a:ext>
                </a:extLst>
              </p:cNvPr>
              <p:cNvSpPr>
                <a:spLocks noGrp="1"/>
              </p:cNvSpPr>
              <p:nvPr>
                <p:ph idx="1"/>
              </p:nvPr>
            </p:nvSpPr>
            <p:spPr/>
            <p:txBody>
              <a:bodyPr>
                <a:normAutofit fontScale="77500" lnSpcReduction="20000"/>
              </a:bodyPr>
              <a:lstStyle/>
              <a:p>
                <a:pPr marL="0" indent="0">
                  <a:buNone/>
                </a:pPr>
                <a:r>
                  <a:rPr lang="en-US" dirty="0"/>
                  <a:t>The equilibrium between a metal ion and ligands can be represented as:</a:t>
                </a:r>
              </a:p>
              <a:p>
                <a:pPr marL="0" indent="0">
                  <a:buNone/>
                </a:pPr>
                <a14:m>
                  <m:oMathPara xmlns:m="http://schemas.openxmlformats.org/officeDocument/2006/math">
                    <m:oMathParaPr>
                      <m:jc m:val="centerGroup"/>
                    </m:oMathParaPr>
                    <m:oMath xmlns:m="http://schemas.openxmlformats.org/officeDocument/2006/math">
                      <m:sSup>
                        <m:sSupPr>
                          <m:ctrlPr>
                            <a:rPr lang="ar-IQ"/>
                          </m:ctrlPr>
                        </m:sSupPr>
                        <m:e>
                          <m:r>
                            <a:rPr lang="ar-IQ" i="1"/>
                            <m:t>𝑀</m:t>
                          </m:r>
                        </m:e>
                        <m:sup>
                          <m:r>
                            <a:rPr lang="ar-IQ" i="1"/>
                            <m:t>𝑛</m:t>
                          </m:r>
                          <m:r>
                            <a:rPr lang="ar-IQ"/>
                            <m:t>+</m:t>
                          </m:r>
                        </m:sup>
                      </m:sSup>
                      <m:r>
                        <a:rPr lang="ar-IQ"/>
                        <m:t>+</m:t>
                      </m:r>
                      <m:r>
                        <a:rPr lang="ar-IQ" i="1"/>
                        <m:t>𝐿</m:t>
                      </m:r>
                      <m:r>
                        <a:rPr lang="ar-IQ"/>
                        <m:t>⇌</m:t>
                      </m:r>
                      <m:r>
                        <a:rPr lang="ar-IQ" i="1"/>
                        <m:t>𝑀</m:t>
                      </m:r>
                      <m:sSup>
                        <m:sSupPr>
                          <m:ctrlPr>
                            <a:rPr lang="ar-IQ" i="1"/>
                          </m:ctrlPr>
                        </m:sSupPr>
                        <m:e>
                          <m:r>
                            <a:rPr lang="ar-IQ" i="1"/>
                            <m:t>𝐿</m:t>
                          </m:r>
                        </m:e>
                        <m:sup>
                          <m:r>
                            <a:rPr lang="ar-IQ" i="1"/>
                            <m:t>𝑛</m:t>
                          </m:r>
                          <m:r>
                            <a:rPr lang="ar-IQ"/>
                            <m:t>+</m:t>
                          </m:r>
                        </m:sup>
                      </m:sSup>
                    </m:oMath>
                  </m:oMathPara>
                </a14:m>
                <a:endParaRPr lang="ar-IQ" dirty="0"/>
              </a:p>
              <a:p>
                <a:pPr marL="0" indent="0">
                  <a:buNone/>
                </a:pPr>
                <a:r>
                  <a:rPr lang="en-US" dirty="0"/>
                  <a:t>This process may proceed in several steps, forming intermediate species.</a:t>
                </a:r>
              </a:p>
              <a:p>
                <a:pPr marL="0" indent="0">
                  <a:buNone/>
                </a:pPr>
                <a:r>
                  <a:rPr lang="en-US" dirty="0"/>
                  <a:t>For instance:</a:t>
                </a:r>
              </a:p>
              <a:p>
                <a:pPr marL="0" indent="0">
                  <a:buNone/>
                </a:pPr>
                <a14:m>
                  <m:oMathPara xmlns:m="http://schemas.openxmlformats.org/officeDocument/2006/math">
                    <m:oMathParaPr>
                      <m:jc m:val="centerGroup"/>
                    </m:oMathParaPr>
                    <m:oMath xmlns:m="http://schemas.openxmlformats.org/officeDocument/2006/math">
                      <m:sSup>
                        <m:sSupPr>
                          <m:ctrlPr>
                            <a:rPr lang="ar-IQ"/>
                          </m:ctrlPr>
                        </m:sSupPr>
                        <m:e>
                          <m:r>
                            <a:rPr lang="ar-IQ" i="1"/>
                            <m:t>𝑀</m:t>
                          </m:r>
                        </m:e>
                        <m:sup>
                          <m:r>
                            <a:rPr lang="ar-IQ" i="1"/>
                            <m:t>𝑛</m:t>
                          </m:r>
                          <m:r>
                            <a:rPr lang="ar-IQ"/>
                            <m:t>+</m:t>
                          </m:r>
                        </m:sup>
                      </m:sSup>
                      <m:r>
                        <a:rPr lang="ar-IQ"/>
                        <m:t>+</m:t>
                      </m:r>
                      <m:r>
                        <a:rPr lang="ar-IQ" i="1"/>
                        <m:t>𝐿</m:t>
                      </m:r>
                      <m:r>
                        <a:rPr lang="ar-IQ"/>
                        <m:t>⇌</m:t>
                      </m:r>
                      <m:r>
                        <a:rPr lang="ar-IQ" i="1"/>
                        <m:t>𝑀</m:t>
                      </m:r>
                      <m:sSup>
                        <m:sSupPr>
                          <m:ctrlPr>
                            <a:rPr lang="ar-IQ" i="1"/>
                          </m:ctrlPr>
                        </m:sSupPr>
                        <m:e>
                          <m:r>
                            <a:rPr lang="ar-IQ" i="1"/>
                            <m:t>𝐿</m:t>
                          </m:r>
                        </m:e>
                        <m:sup>
                          <m:r>
                            <a:rPr lang="ar-IQ" i="1"/>
                            <m:t>𝑛</m:t>
                          </m:r>
                          <m:r>
                            <a:rPr lang="ar-IQ"/>
                            <m:t>+</m:t>
                          </m:r>
                        </m:sup>
                      </m:sSup>
                      <m:r>
                        <a:rPr lang="ar-IQ" i="1"/>
                        <m:t>𝑀</m:t>
                      </m:r>
                      <m:sSup>
                        <m:sSupPr>
                          <m:ctrlPr>
                            <a:rPr lang="ar-IQ" i="1"/>
                          </m:ctrlPr>
                        </m:sSupPr>
                        <m:e>
                          <m:r>
                            <a:rPr lang="ar-IQ" i="1"/>
                            <m:t>𝐿</m:t>
                          </m:r>
                        </m:e>
                        <m:sup>
                          <m:r>
                            <a:rPr lang="ar-IQ" i="1"/>
                            <m:t>𝑛</m:t>
                          </m:r>
                          <m:r>
                            <a:rPr lang="ar-IQ"/>
                            <m:t>+</m:t>
                          </m:r>
                        </m:sup>
                      </m:sSup>
                      <m:r>
                        <a:rPr lang="ar-IQ"/>
                        <m:t>+</m:t>
                      </m:r>
                      <m:r>
                        <a:rPr lang="ar-IQ" i="1"/>
                        <m:t>𝐿</m:t>
                      </m:r>
                      <m:r>
                        <a:rPr lang="ar-IQ"/>
                        <m:t>⇌</m:t>
                      </m:r>
                      <m:r>
                        <a:rPr lang="ar-IQ" i="1"/>
                        <m:t>𝑀</m:t>
                      </m:r>
                      <m:sSubSup>
                        <m:sSubSupPr>
                          <m:ctrlPr>
                            <a:rPr lang="ar-IQ" i="1"/>
                          </m:ctrlPr>
                        </m:sSubSupPr>
                        <m:e>
                          <m:r>
                            <a:rPr lang="ar-IQ" i="1"/>
                            <m:t>𝐿</m:t>
                          </m:r>
                        </m:e>
                        <m:sub>
                          <m:r>
                            <a:rPr lang="ar-IQ"/>
                            <m:t>2</m:t>
                          </m:r>
                        </m:sub>
                        <m:sup>
                          <m:r>
                            <a:rPr lang="ar-IQ" i="1"/>
                            <m:t>𝑛</m:t>
                          </m:r>
                          <m:r>
                            <a:rPr lang="ar-IQ"/>
                            <m:t>+</m:t>
                          </m:r>
                        </m:sup>
                      </m:sSubSup>
                    </m:oMath>
                  </m:oMathPara>
                </a14:m>
                <a:endParaRPr lang="ar-IQ" dirty="0"/>
              </a:p>
              <a:p>
                <a:pPr marL="0" indent="0">
                  <a:buNone/>
                </a:pPr>
                <a:r>
                  <a:rPr lang="en-US" dirty="0"/>
                  <a:t>Each step has its own equilibrium constant (K₁, K₂, …), describing how strongly the ligand binds to the metal.</a:t>
                </a:r>
                <a:br>
                  <a:rPr lang="en-US" dirty="0"/>
                </a:br>
                <a:r>
                  <a:rPr lang="en-US" dirty="0"/>
                  <a:t>The final equilibrium composition depends on the relative magnitudes of these constants and on external factors such as temperature, pH, and ionic strength.</a:t>
                </a:r>
              </a:p>
              <a:p>
                <a:pPr marL="0" indent="0">
                  <a:buNone/>
                </a:pPr>
                <a:r>
                  <a:rPr lang="en-US" dirty="0"/>
                  <a:t>Complex formation is typically reversible, allowing for fine-tuning of coordination through chemical or physical means.</a:t>
                </a:r>
              </a:p>
              <a:p>
                <a:pPr marL="0" indent="0">
                  <a:buNone/>
                </a:pPr>
                <a:endParaRPr lang="ru-KZ" dirty="0"/>
              </a:p>
            </p:txBody>
          </p:sp>
        </mc:Choice>
        <mc:Fallback>
          <p:sp>
            <p:nvSpPr>
              <p:cNvPr id="3" name="Объект 2">
                <a:extLst>
                  <a:ext uri="{FF2B5EF4-FFF2-40B4-BE49-F238E27FC236}">
                    <a16:creationId xmlns:a16="http://schemas.microsoft.com/office/drawing/2014/main" id="{18CF17D3-6FA7-7344-E8F4-C04DE1FC34F8}"/>
                  </a:ext>
                </a:extLst>
              </p:cNvPr>
              <p:cNvSpPr>
                <a:spLocks noGrp="1" noRot="1" noChangeAspect="1" noMove="1" noResize="1" noEditPoints="1" noAdjustHandles="1" noChangeArrowheads="1" noChangeShapeType="1" noTextEdit="1"/>
              </p:cNvSpPr>
              <p:nvPr>
                <p:ph idx="1"/>
              </p:nvPr>
            </p:nvSpPr>
            <p:spPr>
              <a:blipFill>
                <a:blip r:embed="rId2"/>
                <a:stretch>
                  <a:fillRect l="-469" t="-4122"/>
                </a:stretch>
              </a:blipFill>
            </p:spPr>
            <p:txBody>
              <a:bodyPr/>
              <a:lstStyle/>
              <a:p>
                <a:r>
                  <a:rPr lang="ru-KZ">
                    <a:noFill/>
                  </a:rPr>
                  <a:t> </a:t>
                </a:r>
              </a:p>
            </p:txBody>
          </p:sp>
        </mc:Fallback>
      </mc:AlternateContent>
    </p:spTree>
    <p:extLst>
      <p:ext uri="{BB962C8B-B14F-4D97-AF65-F5344CB8AC3E}">
        <p14:creationId xmlns:p14="http://schemas.microsoft.com/office/powerpoint/2010/main" val="82029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CFE4BB-1FDC-5870-7494-8F857A3BA92A}"/>
              </a:ext>
            </a:extLst>
          </p:cNvPr>
          <p:cNvSpPr>
            <a:spLocks noGrp="1"/>
          </p:cNvSpPr>
          <p:nvPr>
            <p:ph type="title"/>
          </p:nvPr>
        </p:nvSpPr>
        <p:spPr/>
        <p:txBody>
          <a:bodyPr>
            <a:normAutofit/>
          </a:bodyPr>
          <a:lstStyle/>
          <a:p>
            <a:r>
              <a:rPr lang="en-US" b="1" dirty="0"/>
              <a:t>Stepwise and overall stability constants</a:t>
            </a:r>
            <a:endParaRPr lang="ru-KZ" dirty="0"/>
          </a:p>
        </p:txBody>
      </p:sp>
      <p:sp>
        <p:nvSpPr>
          <p:cNvPr id="3" name="Объект 2">
            <a:extLst>
              <a:ext uri="{FF2B5EF4-FFF2-40B4-BE49-F238E27FC236}">
                <a16:creationId xmlns:a16="http://schemas.microsoft.com/office/drawing/2014/main" id="{8AEB0747-4052-E1D0-E6D9-2D4A523C8F85}"/>
              </a:ext>
            </a:extLst>
          </p:cNvPr>
          <p:cNvSpPr>
            <a:spLocks noGrp="1"/>
          </p:cNvSpPr>
          <p:nvPr>
            <p:ph idx="1"/>
          </p:nvPr>
        </p:nvSpPr>
        <p:spPr/>
        <p:txBody>
          <a:bodyPr>
            <a:normAutofit fontScale="77500" lnSpcReduction="20000"/>
          </a:bodyPr>
          <a:lstStyle/>
          <a:p>
            <a:pPr marL="0" indent="0">
              <a:buNone/>
            </a:pPr>
            <a:r>
              <a:rPr lang="en-US" dirty="0"/>
              <a:t>The strength of metal–ligand interactions can be described using stepwise (K₁, K₂, …) and overall (βₙ) stability constants.</a:t>
            </a:r>
          </a:p>
          <a:p>
            <a:pPr marL="0" indent="0">
              <a:buNone/>
            </a:pPr>
            <a:r>
              <a:rPr lang="en-US" dirty="0"/>
              <a:t>Stepwise constants refer to the addition of each ligand molecule in succession.</a:t>
            </a:r>
          </a:p>
          <a:p>
            <a:pPr marL="0" indent="0">
              <a:buNone/>
            </a:pPr>
            <a:r>
              <a:rPr lang="en-US" dirty="0"/>
              <a:t>The overall stability constant (βₙ) represents the product of all stepwise constants and describes the total stability of the complex.</a:t>
            </a:r>
          </a:p>
          <a:p>
            <a:pPr marL="0" indent="0">
              <a:buNone/>
            </a:pPr>
            <a:r>
              <a:rPr lang="en-US" dirty="0"/>
              <a:t>Higher stability constants indicate that the complex is favored in solution and that dissociation into free ions is minimal.</a:t>
            </a:r>
            <a:br>
              <a:rPr lang="en-US" dirty="0"/>
            </a:br>
            <a:r>
              <a:rPr lang="en-US" dirty="0"/>
              <a:t>However, increasing charge repulsion or steric hindrance can lower subsequent stepwise constants, leading to decreasing stability with additional ligands.</a:t>
            </a:r>
          </a:p>
          <a:p>
            <a:pPr marL="0" indent="0">
              <a:buNone/>
            </a:pPr>
            <a:r>
              <a:rPr lang="en-US" dirty="0"/>
              <a:t>The ratio between formation and dissociation constants defines the equilibrium position, which determines how much of each species is present in solution at equilibrium.</a:t>
            </a:r>
          </a:p>
          <a:p>
            <a:pPr marL="0" indent="0">
              <a:buNone/>
            </a:pPr>
            <a:endParaRPr lang="ru-KZ" dirty="0"/>
          </a:p>
        </p:txBody>
      </p:sp>
    </p:spTree>
    <p:extLst>
      <p:ext uri="{BB962C8B-B14F-4D97-AF65-F5344CB8AC3E}">
        <p14:creationId xmlns:p14="http://schemas.microsoft.com/office/powerpoint/2010/main" val="143191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197DEA-484A-6D82-B1FD-FFED1BD6F006}"/>
              </a:ext>
            </a:extLst>
          </p:cNvPr>
          <p:cNvSpPr>
            <a:spLocks noGrp="1"/>
          </p:cNvSpPr>
          <p:nvPr>
            <p:ph type="title"/>
          </p:nvPr>
        </p:nvSpPr>
        <p:spPr/>
        <p:txBody>
          <a:bodyPr>
            <a:normAutofit/>
          </a:bodyPr>
          <a:lstStyle/>
          <a:p>
            <a:r>
              <a:rPr lang="en-US" b="1" dirty="0"/>
              <a:t>Factors affecting equilibria in solution</a:t>
            </a:r>
            <a:endParaRPr lang="ru-KZ" dirty="0"/>
          </a:p>
        </p:txBody>
      </p:sp>
      <p:graphicFrame>
        <p:nvGraphicFramePr>
          <p:cNvPr id="5" name="Объект 2">
            <a:extLst>
              <a:ext uri="{FF2B5EF4-FFF2-40B4-BE49-F238E27FC236}">
                <a16:creationId xmlns:a16="http://schemas.microsoft.com/office/drawing/2014/main" id="{606B5464-BA5A-65B7-DB6E-00159F3B9959}"/>
              </a:ext>
            </a:extLst>
          </p:cNvPr>
          <p:cNvGraphicFramePr>
            <a:graphicFrameLocks noGrp="1"/>
          </p:cNvGraphicFramePr>
          <p:nvPr>
            <p:ph idx="1"/>
          </p:nvPr>
        </p:nvGraphicFramePr>
        <p:xfrm>
          <a:off x="2773599" y="2052116"/>
          <a:ext cx="7796540" cy="3997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41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EEC6F8-5FEE-7CF0-3308-C59C2683C9E9}"/>
              </a:ext>
            </a:extLst>
          </p:cNvPr>
          <p:cNvSpPr>
            <a:spLocks noGrp="1"/>
          </p:cNvSpPr>
          <p:nvPr>
            <p:ph type="title"/>
          </p:nvPr>
        </p:nvSpPr>
        <p:spPr/>
        <p:txBody>
          <a:bodyPr/>
          <a:lstStyle/>
          <a:p>
            <a:r>
              <a:rPr lang="en-US" b="1" dirty="0"/>
              <a:t>Hydrolysis and pH dependence</a:t>
            </a:r>
            <a:endParaRPr lang="ru-KZ" dirty="0"/>
          </a:p>
        </p:txBody>
      </p:sp>
      <mc:AlternateContent xmlns:mc="http://schemas.openxmlformats.org/markup-compatibility/2006">
        <mc:Choice xmlns:a14="http://schemas.microsoft.com/office/drawing/2010/main" Requires="a14">
          <p:sp>
            <p:nvSpPr>
              <p:cNvPr id="3" name="Объект 2">
                <a:extLst>
                  <a:ext uri="{FF2B5EF4-FFF2-40B4-BE49-F238E27FC236}">
                    <a16:creationId xmlns:a16="http://schemas.microsoft.com/office/drawing/2014/main" id="{3D8626D5-122E-5D16-19CD-4C20A24520CB}"/>
                  </a:ext>
                </a:extLst>
              </p:cNvPr>
              <p:cNvSpPr>
                <a:spLocks noGrp="1"/>
              </p:cNvSpPr>
              <p:nvPr>
                <p:ph idx="1"/>
              </p:nvPr>
            </p:nvSpPr>
            <p:spPr/>
            <p:txBody>
              <a:bodyPr>
                <a:normAutofit fontScale="70000" lnSpcReduction="20000"/>
              </a:bodyPr>
              <a:lstStyle/>
              <a:p>
                <a:pPr marL="0" indent="0">
                  <a:buNone/>
                </a:pPr>
                <a:r>
                  <a:rPr lang="en-US" dirty="0"/>
                  <a:t>Many metal ions, especially those with high charge density, undergo </a:t>
                </a:r>
                <a:r>
                  <a:rPr lang="en-US" b="1" dirty="0"/>
                  <a:t>hydrolysis</a:t>
                </a:r>
                <a:r>
                  <a:rPr lang="en-US" dirty="0"/>
                  <a:t> in water, releasing protons and forming </a:t>
                </a:r>
                <a:r>
                  <a:rPr lang="en-US" dirty="0" err="1"/>
                  <a:t>hydroxo</a:t>
                </a:r>
                <a:r>
                  <a:rPr lang="ru-RU" dirty="0"/>
                  <a:t>-</a:t>
                </a:r>
                <a:r>
                  <a:rPr lang="en-US" dirty="0"/>
                  <a:t> complexes.</a:t>
                </a:r>
              </a:p>
              <a:p>
                <a:pPr marL="0" indent="0">
                  <a:buNone/>
                </a:pPr>
                <a:r>
                  <a:rPr lang="en-US" dirty="0"/>
                  <a:t>Example:</a:t>
                </a:r>
              </a:p>
              <a:p>
                <a:pPr marL="0" indent="0">
                  <a:buNone/>
                </a:pPr>
                <a14:m>
                  <m:oMathPara xmlns:m="http://schemas.openxmlformats.org/officeDocument/2006/math">
                    <m:oMathParaPr>
                      <m:jc m:val="centerGroup"/>
                    </m:oMathParaPr>
                    <m:oMath xmlns:m="http://schemas.openxmlformats.org/officeDocument/2006/math">
                      <m:d>
                        <m:dPr>
                          <m:begChr m:val="["/>
                          <m:endChr m:val=""/>
                          <m:ctrlPr>
                            <a:rPr lang="ar-IQ" sz="1900"/>
                          </m:ctrlPr>
                        </m:dPr>
                        <m:e>
                          <m:r>
                            <a:rPr lang="ar-IQ" sz="1900" i="1"/>
                            <m:t>𝐹𝑒</m:t>
                          </m:r>
                          <m:d>
                            <m:dPr>
                              <m:endChr m:val=""/>
                              <m:ctrlPr>
                                <a:rPr lang="ar-IQ" sz="1900" i="1"/>
                              </m:ctrlPr>
                            </m:dPr>
                            <m:e>
                              <m:sSub>
                                <m:sSubPr>
                                  <m:ctrlPr>
                                    <a:rPr lang="ar-IQ" sz="1900" i="1"/>
                                  </m:ctrlPr>
                                </m:sSubPr>
                                <m:e>
                                  <m:r>
                                    <a:rPr lang="ar-IQ" sz="1900" i="1"/>
                                    <m:t>𝐻</m:t>
                                  </m:r>
                                </m:e>
                                <m:sub>
                                  <m:r>
                                    <a:rPr lang="ar-IQ" sz="1900"/>
                                    <m:t>2</m:t>
                                  </m:r>
                                </m:sub>
                              </m:sSub>
                              <m:r>
                                <a:rPr lang="ar-IQ" sz="1900" i="1"/>
                                <m:t>𝑂</m:t>
                              </m:r>
                              <m:sSub>
                                <m:sSubPr>
                                  <m:ctrlPr>
                                    <a:rPr lang="ar-IQ" sz="1900" i="1"/>
                                  </m:ctrlPr>
                                </m:sSubPr>
                                <m:e>
                                  <m:d>
                                    <m:dPr>
                                      <m:begChr m:val=""/>
                                      <m:endChr m:val=""/>
                                      <m:ctrlPr>
                                        <a:rPr lang="ar-IQ" sz="1900" i="1"/>
                                      </m:ctrlPr>
                                    </m:dPr>
                                    <m:e>
                                      <m:r>
                                        <a:rPr lang="ar-IQ" sz="1900"/>
                                        <m:t>)</m:t>
                                      </m:r>
                                    </m:e>
                                  </m:d>
                                </m:e>
                                <m:sub>
                                  <m:r>
                                    <a:rPr lang="ar-IQ" sz="1900"/>
                                    <m:t>6</m:t>
                                  </m:r>
                                </m:sub>
                              </m:sSub>
                              <m:sSup>
                                <m:sSupPr>
                                  <m:ctrlPr>
                                    <a:rPr lang="ar-IQ" sz="1900" i="1"/>
                                  </m:ctrlPr>
                                </m:sSupPr>
                                <m:e>
                                  <m:d>
                                    <m:dPr>
                                      <m:begChr m:val=""/>
                                      <m:endChr m:val=""/>
                                      <m:ctrlPr>
                                        <a:rPr lang="ar-IQ" sz="1900" i="1"/>
                                      </m:ctrlPr>
                                    </m:dPr>
                                    <m:e>
                                      <m:r>
                                        <a:rPr lang="ar-IQ" sz="1900"/>
                                        <m:t>]</m:t>
                                      </m:r>
                                    </m:e>
                                  </m:d>
                                </m:e>
                                <m:sup>
                                  <m:r>
                                    <a:rPr lang="ar-IQ" sz="1900"/>
                                    <m:t>3</m:t>
                                  </m:r>
                                  <m:r>
                                    <a:rPr lang="ar-IQ" sz="1900"/>
                                    <m:t>+</m:t>
                                  </m:r>
                                </m:sup>
                              </m:sSup>
                              <m:r>
                                <a:rPr lang="ar-IQ" sz="1900"/>
                                <m:t>⇌</m:t>
                              </m:r>
                              <m:d>
                                <m:dPr>
                                  <m:begChr m:val="["/>
                                  <m:endChr m:val=""/>
                                  <m:ctrlPr>
                                    <a:rPr lang="ar-IQ" sz="1900" i="1"/>
                                  </m:ctrlPr>
                                </m:dPr>
                                <m:e>
                                  <m:r>
                                    <a:rPr lang="ar-IQ" sz="1900" i="1"/>
                                    <m:t>𝐹𝑒</m:t>
                                  </m:r>
                                  <m:d>
                                    <m:dPr>
                                      <m:endChr m:val=""/>
                                      <m:ctrlPr>
                                        <a:rPr lang="ar-IQ" sz="1900" i="1"/>
                                      </m:ctrlPr>
                                    </m:dPr>
                                    <m:e>
                                      <m:sSub>
                                        <m:sSubPr>
                                          <m:ctrlPr>
                                            <a:rPr lang="ar-IQ" sz="1900" i="1"/>
                                          </m:ctrlPr>
                                        </m:sSubPr>
                                        <m:e>
                                          <m:r>
                                            <a:rPr lang="ar-IQ" sz="1900" i="1"/>
                                            <m:t>𝐻</m:t>
                                          </m:r>
                                        </m:e>
                                        <m:sub>
                                          <m:r>
                                            <a:rPr lang="ar-IQ" sz="1900"/>
                                            <m:t>2</m:t>
                                          </m:r>
                                        </m:sub>
                                      </m:sSub>
                                      <m:r>
                                        <a:rPr lang="ar-IQ" sz="1900" i="1"/>
                                        <m:t>𝑂</m:t>
                                      </m:r>
                                      <m:sSub>
                                        <m:sSubPr>
                                          <m:ctrlPr>
                                            <a:rPr lang="ar-IQ" sz="1900" i="1"/>
                                          </m:ctrlPr>
                                        </m:sSubPr>
                                        <m:e>
                                          <m:d>
                                            <m:dPr>
                                              <m:begChr m:val=""/>
                                              <m:endChr m:val=""/>
                                              <m:ctrlPr>
                                                <a:rPr lang="ar-IQ" sz="1900" i="1"/>
                                              </m:ctrlPr>
                                            </m:dPr>
                                            <m:e>
                                              <m:r>
                                                <a:rPr lang="ar-IQ" sz="1900"/>
                                                <m:t>)</m:t>
                                              </m:r>
                                            </m:e>
                                          </m:d>
                                        </m:e>
                                        <m:sub>
                                          <m:r>
                                            <a:rPr lang="ar-IQ" sz="1900"/>
                                            <m:t>5</m:t>
                                          </m:r>
                                        </m:sub>
                                      </m:sSub>
                                      <m:d>
                                        <m:dPr>
                                          <m:ctrlPr>
                                            <a:rPr lang="ar-IQ" sz="1900" i="1"/>
                                          </m:ctrlPr>
                                        </m:dPr>
                                        <m:e>
                                          <m:r>
                                            <a:rPr lang="ar-IQ" sz="1900" i="1"/>
                                            <m:t>𝑂𝐻</m:t>
                                          </m:r>
                                        </m:e>
                                      </m:d>
                                      <m:sSup>
                                        <m:sSupPr>
                                          <m:ctrlPr>
                                            <a:rPr lang="ar-IQ" sz="1900" i="1"/>
                                          </m:ctrlPr>
                                        </m:sSupPr>
                                        <m:e>
                                          <m:d>
                                            <m:dPr>
                                              <m:begChr m:val=""/>
                                              <m:endChr m:val=""/>
                                              <m:ctrlPr>
                                                <a:rPr lang="ar-IQ" sz="1900" i="1"/>
                                              </m:ctrlPr>
                                            </m:dPr>
                                            <m:e>
                                              <m:r>
                                                <a:rPr lang="ar-IQ" sz="1900"/>
                                                <m:t>]</m:t>
                                              </m:r>
                                            </m:e>
                                          </m:d>
                                        </m:e>
                                        <m:sup>
                                          <m:r>
                                            <a:rPr lang="ar-IQ" sz="1900"/>
                                            <m:t>2</m:t>
                                          </m:r>
                                          <m:r>
                                            <a:rPr lang="ar-IQ" sz="1900"/>
                                            <m:t>+</m:t>
                                          </m:r>
                                        </m:sup>
                                      </m:sSup>
                                      <m:r>
                                        <a:rPr lang="ar-IQ" sz="1900"/>
                                        <m:t>+</m:t>
                                      </m:r>
                                      <m:sSup>
                                        <m:sSupPr>
                                          <m:ctrlPr>
                                            <a:rPr lang="ar-IQ" sz="1900" i="1"/>
                                          </m:ctrlPr>
                                        </m:sSupPr>
                                        <m:e>
                                          <m:r>
                                            <a:rPr lang="ar-IQ" sz="1900" i="1"/>
                                            <m:t>𝐻</m:t>
                                          </m:r>
                                        </m:e>
                                        <m:sup>
                                          <m:r>
                                            <a:rPr lang="ar-IQ" sz="1900"/>
                                            <m:t>+</m:t>
                                          </m:r>
                                        </m:sup>
                                      </m:sSup>
                                    </m:e>
                                  </m:d>
                                </m:e>
                              </m:d>
                            </m:e>
                          </m:d>
                        </m:e>
                      </m:d>
                    </m:oMath>
                  </m:oMathPara>
                </a14:m>
                <a:endParaRPr lang="ar-IQ" dirty="0"/>
              </a:p>
              <a:p>
                <a:pPr marL="0" indent="0">
                  <a:buNone/>
                </a:pPr>
                <a:r>
                  <a:rPr lang="en-US" dirty="0"/>
                  <a:t>As pH increases, deprotonation of coordinated water molecules occurs, shifting equilibrium toward hydrolyzed species or precipitates such as metal hydroxides.</a:t>
                </a:r>
              </a:p>
              <a:p>
                <a:pPr marL="0" indent="0">
                  <a:buNone/>
                </a:pPr>
                <a:r>
                  <a:rPr lang="en-US" dirty="0"/>
                  <a:t>pH also affects ligand protonation: weak bases (like amines or carboxylates) must be deprotonated to bind effectively to the metal.</a:t>
                </a:r>
                <a:br>
                  <a:rPr lang="en-US" dirty="0"/>
                </a:br>
                <a:r>
                  <a:rPr lang="en-US" dirty="0"/>
                  <a:t>Therefore, pH control is essential for maintaining the desired equilibrium composition in coordination systems.</a:t>
                </a:r>
              </a:p>
              <a:p>
                <a:pPr marL="0" indent="0">
                  <a:buNone/>
                </a:pPr>
                <a:r>
                  <a:rPr lang="en-US" dirty="0"/>
                  <a:t>In analytical chemistry, this principle underlies complexometric titrations and buffer design.</a:t>
                </a:r>
              </a:p>
              <a:p>
                <a:pPr marL="0" indent="0">
                  <a:buNone/>
                </a:pPr>
                <a:endParaRPr lang="ru-KZ" dirty="0"/>
              </a:p>
            </p:txBody>
          </p:sp>
        </mc:Choice>
        <mc:Fallback>
          <p:sp>
            <p:nvSpPr>
              <p:cNvPr id="3" name="Объект 2">
                <a:extLst>
                  <a:ext uri="{FF2B5EF4-FFF2-40B4-BE49-F238E27FC236}">
                    <a16:creationId xmlns:a16="http://schemas.microsoft.com/office/drawing/2014/main" id="{3D8626D5-122E-5D16-19CD-4C20A24520CB}"/>
                  </a:ext>
                </a:extLst>
              </p:cNvPr>
              <p:cNvSpPr>
                <a:spLocks noGrp="1" noRot="1" noChangeAspect="1" noMove="1" noResize="1" noEditPoints="1" noAdjustHandles="1" noChangeArrowheads="1" noChangeShapeType="1" noTextEdit="1"/>
              </p:cNvSpPr>
              <p:nvPr>
                <p:ph idx="1"/>
              </p:nvPr>
            </p:nvSpPr>
            <p:spPr>
              <a:blipFill>
                <a:blip r:embed="rId2"/>
                <a:stretch>
                  <a:fillRect l="-235" t="-2137"/>
                </a:stretch>
              </a:blipFill>
            </p:spPr>
            <p:txBody>
              <a:bodyPr/>
              <a:lstStyle/>
              <a:p>
                <a:r>
                  <a:rPr lang="ru-KZ">
                    <a:noFill/>
                  </a:rPr>
                  <a:t> </a:t>
                </a:r>
              </a:p>
            </p:txBody>
          </p:sp>
        </mc:Fallback>
      </mc:AlternateContent>
    </p:spTree>
    <p:extLst>
      <p:ext uri="{BB962C8B-B14F-4D97-AF65-F5344CB8AC3E}">
        <p14:creationId xmlns:p14="http://schemas.microsoft.com/office/powerpoint/2010/main" val="285067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D557CE-2AB8-44E1-AABA-A21D2274F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DCB6E5-A344-4A17-A353-EC4D71E6C4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4D82F4F2-6117-4CCD-94A7-4AFD603EC3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3CCA9FB2-FFC7-4B6D-8E30-9D2CC14E7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F6D6F6-E7F9-4521-BD22-74A61D8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B566E74-1425-46AC-885D-D2DAEE365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B6E310F-F37D-1B9D-75C4-E84C0CACD2A3}"/>
              </a:ext>
            </a:extLst>
          </p:cNvPr>
          <p:cNvSpPr>
            <a:spLocks noGrp="1"/>
          </p:cNvSpPr>
          <p:nvPr>
            <p:ph type="title"/>
          </p:nvPr>
        </p:nvSpPr>
        <p:spPr>
          <a:xfrm>
            <a:off x="1969804" y="808056"/>
            <a:ext cx="8454356" cy="1077229"/>
          </a:xfrm>
        </p:spPr>
        <p:txBody>
          <a:bodyPr>
            <a:normAutofit/>
          </a:bodyPr>
          <a:lstStyle/>
          <a:p>
            <a:pPr algn="l"/>
            <a:r>
              <a:rPr lang="en-US" sz="3200" b="1" dirty="0"/>
              <a:t>Competing equilibria and ligand exchange</a:t>
            </a:r>
            <a:endParaRPr lang="ru-KZ" sz="3200" dirty="0"/>
          </a:p>
        </p:txBody>
      </p:sp>
      <p:sp>
        <p:nvSpPr>
          <p:cNvPr id="3" name="Объект 2">
            <a:extLst>
              <a:ext uri="{FF2B5EF4-FFF2-40B4-BE49-F238E27FC236}">
                <a16:creationId xmlns:a16="http://schemas.microsoft.com/office/drawing/2014/main" id="{31DBFEFA-40EE-0848-6BFE-3AA5E3731239}"/>
              </a:ext>
            </a:extLst>
          </p:cNvPr>
          <p:cNvSpPr>
            <a:spLocks noGrp="1"/>
          </p:cNvSpPr>
          <p:nvPr>
            <p:ph idx="1"/>
          </p:nvPr>
        </p:nvSpPr>
        <p:spPr>
          <a:xfrm>
            <a:off x="1969803" y="2052116"/>
            <a:ext cx="3684238" cy="4501084"/>
          </a:xfrm>
        </p:spPr>
        <p:txBody>
          <a:bodyPr>
            <a:normAutofit/>
          </a:bodyPr>
          <a:lstStyle/>
          <a:p>
            <a:pPr marL="0" indent="0">
              <a:lnSpc>
                <a:spcPct val="110000"/>
              </a:lnSpc>
              <a:buNone/>
            </a:pPr>
            <a:r>
              <a:rPr lang="en-US" sz="1200" dirty="0"/>
              <a:t>In solution, several equilibria can coexist, including those involving different ligands, metal ions, or solvent molecules.</a:t>
            </a:r>
          </a:p>
          <a:p>
            <a:pPr marL="0" indent="0">
              <a:lnSpc>
                <a:spcPct val="110000"/>
              </a:lnSpc>
              <a:buNone/>
            </a:pPr>
            <a:r>
              <a:rPr lang="en-US" sz="1200" dirty="0"/>
              <a:t>Ligand exchange reactions occur when one ligand replaces another on the metal center:</a:t>
            </a:r>
            <a:endParaRPr lang="ar-IQ" sz="1200" dirty="0"/>
          </a:p>
          <a:p>
            <a:pPr marL="0" indent="0">
              <a:lnSpc>
                <a:spcPct val="110000"/>
              </a:lnSpc>
              <a:buNone/>
            </a:pPr>
            <a:r>
              <a:rPr lang="en-US" sz="1200" dirty="0"/>
              <a:t>The direction of this equilibrium depends on:</a:t>
            </a:r>
          </a:p>
          <a:p>
            <a:pPr>
              <a:lnSpc>
                <a:spcPct val="110000"/>
              </a:lnSpc>
              <a:buFont typeface="Wingdings" panose="05000000000000000000" pitchFamily="2" charset="2"/>
              <a:buChar char="v"/>
            </a:pPr>
            <a:r>
              <a:rPr lang="en-US" sz="1200" dirty="0"/>
              <a:t>The relative binding strength of the ligands (</a:t>
            </a:r>
            <a:r>
              <a:rPr lang="en-US" sz="1200" dirty="0" err="1"/>
              <a:t>Kf</a:t>
            </a:r>
            <a:r>
              <a:rPr lang="en-US" sz="1200" dirty="0"/>
              <a:t> values),</a:t>
            </a:r>
          </a:p>
          <a:p>
            <a:pPr>
              <a:lnSpc>
                <a:spcPct val="110000"/>
              </a:lnSpc>
              <a:buFont typeface="Wingdings" panose="05000000000000000000" pitchFamily="2" charset="2"/>
              <a:buChar char="v"/>
            </a:pPr>
            <a:r>
              <a:rPr lang="en-US" sz="1200" dirty="0"/>
              <a:t>The concentrations of reactants and products,</a:t>
            </a:r>
          </a:p>
          <a:p>
            <a:pPr>
              <a:lnSpc>
                <a:spcPct val="110000"/>
              </a:lnSpc>
              <a:buFont typeface="Wingdings" panose="05000000000000000000" pitchFamily="2" charset="2"/>
              <a:buChar char="v"/>
            </a:pPr>
            <a:r>
              <a:rPr lang="en-US" sz="1200" dirty="0"/>
              <a:t>pH and temperature conditions.</a:t>
            </a:r>
          </a:p>
          <a:p>
            <a:pPr marL="0" indent="0">
              <a:lnSpc>
                <a:spcPct val="110000"/>
              </a:lnSpc>
              <a:buNone/>
            </a:pPr>
            <a:r>
              <a:rPr lang="en-US" sz="1200" dirty="0"/>
              <a:t>Such equilibria are crucial in biochemical systems (e.g., metal transport in enzymes) and industrial catalysis, where ligand substitution governs activity and selectivity.</a:t>
            </a:r>
          </a:p>
          <a:p>
            <a:pPr marL="0" indent="0">
              <a:lnSpc>
                <a:spcPct val="110000"/>
              </a:lnSpc>
              <a:buNone/>
            </a:pPr>
            <a:endParaRPr lang="ru-KZ" sz="1200" dirty="0"/>
          </a:p>
        </p:txBody>
      </p:sp>
      <p:pic>
        <p:nvPicPr>
          <p:cNvPr id="4" name="Рисунок 3">
            <a:extLst>
              <a:ext uri="{FF2B5EF4-FFF2-40B4-BE49-F238E27FC236}">
                <a16:creationId xmlns:a16="http://schemas.microsoft.com/office/drawing/2014/main" id="{E1182008-98DD-ECF6-6E0F-A589C281EC7B}"/>
              </a:ext>
            </a:extLst>
          </p:cNvPr>
          <p:cNvPicPr>
            <a:picLocks noChangeAspect="1"/>
          </p:cNvPicPr>
          <p:nvPr/>
        </p:nvPicPr>
        <p:blipFill>
          <a:blip r:embed="rId5"/>
          <a:srcRect t="11783" r="2648" b="48936"/>
          <a:stretch>
            <a:fillRect/>
          </a:stretch>
        </p:blipFill>
        <p:spPr>
          <a:xfrm>
            <a:off x="6094766" y="2723147"/>
            <a:ext cx="4651619" cy="141236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1" name="Rectangle 20">
            <a:extLst>
              <a:ext uri="{FF2B5EF4-FFF2-40B4-BE49-F238E27FC236}">
                <a16:creationId xmlns:a16="http://schemas.microsoft.com/office/drawing/2014/main" id="{06858379-D070-40E4-8A3D-F29E90C5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38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D557CE-2AB8-44E1-AABA-A21D2274F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DCB6E5-A344-4A17-A353-EC4D71E6C4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4D82F4F2-6117-4CCD-94A7-4AFD603EC3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3CCA9FB2-FFC7-4B6D-8E30-9D2CC14E7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F6D6F6-E7F9-4521-BD22-74A61D8ED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B566E74-1425-46AC-885D-D2DAEE365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D9BC9A9-0937-70A9-C069-06EFBAED76F7}"/>
              </a:ext>
            </a:extLst>
          </p:cNvPr>
          <p:cNvSpPr>
            <a:spLocks noGrp="1"/>
          </p:cNvSpPr>
          <p:nvPr>
            <p:ph type="title"/>
          </p:nvPr>
        </p:nvSpPr>
        <p:spPr>
          <a:xfrm>
            <a:off x="1969804" y="808056"/>
            <a:ext cx="3317492" cy="1077229"/>
          </a:xfrm>
        </p:spPr>
        <p:txBody>
          <a:bodyPr>
            <a:normAutofit/>
          </a:bodyPr>
          <a:lstStyle/>
          <a:p>
            <a:pPr algn="l"/>
            <a:r>
              <a:rPr lang="en-US" sz="2100" b="1"/>
              <a:t>Chelate effect and entropy considerations</a:t>
            </a:r>
            <a:br>
              <a:rPr lang="en-US" sz="2100" b="1"/>
            </a:br>
            <a:endParaRPr lang="ru-KZ" sz="2100"/>
          </a:p>
        </p:txBody>
      </p:sp>
      <p:sp>
        <p:nvSpPr>
          <p:cNvPr id="3" name="Объект 2">
            <a:extLst>
              <a:ext uri="{FF2B5EF4-FFF2-40B4-BE49-F238E27FC236}">
                <a16:creationId xmlns:a16="http://schemas.microsoft.com/office/drawing/2014/main" id="{8FA6A972-CAAE-7A69-A579-85E678221599}"/>
              </a:ext>
            </a:extLst>
          </p:cNvPr>
          <p:cNvSpPr>
            <a:spLocks noGrp="1"/>
          </p:cNvSpPr>
          <p:nvPr>
            <p:ph idx="1"/>
          </p:nvPr>
        </p:nvSpPr>
        <p:spPr>
          <a:xfrm>
            <a:off x="1969803" y="2052116"/>
            <a:ext cx="3317493" cy="3997828"/>
          </a:xfrm>
        </p:spPr>
        <p:txBody>
          <a:bodyPr>
            <a:normAutofit/>
          </a:bodyPr>
          <a:lstStyle/>
          <a:p>
            <a:pPr marL="0" indent="0">
              <a:lnSpc>
                <a:spcPct val="110000"/>
              </a:lnSpc>
              <a:buNone/>
            </a:pPr>
            <a:r>
              <a:rPr lang="en-US" sz="1000"/>
              <a:t>The chelate effect refers to the enhanced stability of complexes containing multidentate ligands (ligands that bind through several donor atoms).</a:t>
            </a:r>
          </a:p>
          <a:p>
            <a:pPr marL="0" indent="0">
              <a:lnSpc>
                <a:spcPct val="110000"/>
              </a:lnSpc>
              <a:buNone/>
            </a:pPr>
            <a:r>
              <a:rPr lang="en-US" sz="1000"/>
              <a:t>For example, ethylenediamine (en) forms more stable complexes than ammonia, even though both have nitrogen donors.</a:t>
            </a:r>
            <a:br>
              <a:rPr lang="en-US" sz="1000"/>
            </a:br>
            <a:r>
              <a:rPr lang="en-US" sz="1000"/>
              <a:t>This stability arises from two main factors:</a:t>
            </a:r>
          </a:p>
          <a:p>
            <a:pPr marL="0" indent="0">
              <a:lnSpc>
                <a:spcPct val="110000"/>
              </a:lnSpc>
              <a:buNone/>
            </a:pPr>
            <a:r>
              <a:rPr lang="en-US" sz="1000"/>
              <a:t>Entropy increase — fewer free particles remain in solution after complex formation, making the process thermodynamically favorable.</a:t>
            </a:r>
          </a:p>
          <a:p>
            <a:pPr marL="0" indent="0">
              <a:lnSpc>
                <a:spcPct val="110000"/>
              </a:lnSpc>
              <a:buNone/>
            </a:pPr>
            <a:r>
              <a:rPr lang="en-US" sz="1000"/>
              <a:t>Ring formation — chelation forms cyclic structures that are more resistant to dissociation.</a:t>
            </a:r>
          </a:p>
          <a:p>
            <a:pPr marL="0" indent="0">
              <a:lnSpc>
                <a:spcPct val="110000"/>
              </a:lnSpc>
              <a:buNone/>
            </a:pPr>
            <a:r>
              <a:rPr lang="en-US" sz="1000"/>
              <a:t>The chelate effect shifts the equilibrium toward complex formation, often dramatically increasing stability constants by several orders of magnitude.</a:t>
            </a:r>
            <a:br>
              <a:rPr lang="en-US" sz="1000"/>
            </a:br>
            <a:r>
              <a:rPr lang="en-US" sz="1000"/>
              <a:t>It is fundamental to the design of metal chelators, bioligands, and industrial catalysts.</a:t>
            </a:r>
          </a:p>
          <a:p>
            <a:pPr marL="0" indent="0">
              <a:lnSpc>
                <a:spcPct val="110000"/>
              </a:lnSpc>
              <a:buNone/>
            </a:pPr>
            <a:endParaRPr lang="ru-KZ" sz="1000"/>
          </a:p>
        </p:txBody>
      </p:sp>
      <p:pic>
        <p:nvPicPr>
          <p:cNvPr id="4" name="Рисунок 3" descr="Изображение выглядит как черный, рукописный текст, рисунок, зарисовка&#10;&#10;Содержимое, созданное искусственным интеллектом, может быть неверным.">
            <a:extLst>
              <a:ext uri="{FF2B5EF4-FFF2-40B4-BE49-F238E27FC236}">
                <a16:creationId xmlns:a16="http://schemas.microsoft.com/office/drawing/2014/main" id="{9B101BE1-0782-BC67-6124-6E77A34AB776}"/>
              </a:ext>
            </a:extLst>
          </p:cNvPr>
          <p:cNvPicPr>
            <a:picLocks noChangeAspect="1"/>
          </p:cNvPicPr>
          <p:nvPr/>
        </p:nvPicPr>
        <p:blipFill>
          <a:blip r:embed="rId5"/>
          <a:stretch>
            <a:fillRect/>
          </a:stretch>
        </p:blipFill>
        <p:spPr>
          <a:xfrm>
            <a:off x="6094766" y="2225725"/>
            <a:ext cx="4651619" cy="2407212"/>
          </a:xfrm>
          <a:prstGeom prst="rect">
            <a:avLst/>
          </a:prstGeom>
          <a:solidFill>
            <a:schemeClr val="tx1"/>
          </a:solid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1" name="Rectangle 20">
            <a:extLst>
              <a:ext uri="{FF2B5EF4-FFF2-40B4-BE49-F238E27FC236}">
                <a16:creationId xmlns:a16="http://schemas.microsoft.com/office/drawing/2014/main" id="{06858379-D070-40E4-8A3D-F29E90C5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76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7AD094-2CAB-CD2F-5F5D-42F396EAFAC3}"/>
              </a:ext>
            </a:extLst>
          </p:cNvPr>
          <p:cNvSpPr>
            <a:spLocks noGrp="1"/>
          </p:cNvSpPr>
          <p:nvPr>
            <p:ph type="title"/>
          </p:nvPr>
        </p:nvSpPr>
        <p:spPr/>
        <p:txBody>
          <a:bodyPr>
            <a:normAutofit fontScale="90000"/>
          </a:bodyPr>
          <a:lstStyle/>
          <a:p>
            <a:r>
              <a:rPr lang="en-US" sz="7200" b="1" dirty="0"/>
              <a:t>Summary</a:t>
            </a:r>
            <a:endParaRPr lang="ru-KZ" sz="7200" dirty="0"/>
          </a:p>
        </p:txBody>
      </p:sp>
      <p:sp>
        <p:nvSpPr>
          <p:cNvPr id="3" name="Объект 2">
            <a:extLst>
              <a:ext uri="{FF2B5EF4-FFF2-40B4-BE49-F238E27FC236}">
                <a16:creationId xmlns:a16="http://schemas.microsoft.com/office/drawing/2014/main" id="{285C9B43-1E37-A973-7769-0AC2BF2B92BB}"/>
              </a:ext>
            </a:extLst>
          </p:cNvPr>
          <p:cNvSpPr>
            <a:spLocks noGrp="1"/>
          </p:cNvSpPr>
          <p:nvPr>
            <p:ph idx="1"/>
          </p:nvPr>
        </p:nvSpPr>
        <p:spPr>
          <a:xfrm>
            <a:off x="2773599" y="2052115"/>
            <a:ext cx="8121380" cy="4494599"/>
          </a:xfrm>
        </p:spPr>
        <p:txBody>
          <a:bodyPr>
            <a:normAutofit fontScale="92500"/>
          </a:bodyPr>
          <a:lstStyle/>
          <a:p>
            <a:pPr marL="0" indent="0">
              <a:buNone/>
            </a:pPr>
            <a:r>
              <a:rPr lang="en-US" sz="1400" dirty="0"/>
              <a:t>Coordination equilibria represent the balance between metal ions, ligands, and complexes in solution.</a:t>
            </a:r>
          </a:p>
          <a:p>
            <a:pPr marL="0" indent="0">
              <a:buNone/>
            </a:pPr>
            <a:r>
              <a:rPr lang="en-US" sz="1400" dirty="0"/>
              <a:t>The position of equilibrium depends on stability constants, metal–ligand properties, and solution conditions such as pH and ionic strength.</a:t>
            </a:r>
          </a:p>
          <a:p>
            <a:pPr marL="0" indent="0">
              <a:buNone/>
            </a:pPr>
            <a:r>
              <a:rPr lang="en-US" sz="1400" dirty="0"/>
              <a:t>Hydrolysis, ligand exchange, and competing equilibria are essential processes that govern complex behavior.</a:t>
            </a:r>
          </a:p>
          <a:p>
            <a:pPr marL="0" indent="0">
              <a:buNone/>
            </a:pPr>
            <a:r>
              <a:rPr lang="en-US" sz="1400" dirty="0"/>
              <a:t>The chelate effect and entropy contributions significantly enhance stability and drive complex formation.</a:t>
            </a:r>
          </a:p>
          <a:p>
            <a:pPr marL="0" indent="0">
              <a:buNone/>
            </a:pPr>
            <a:r>
              <a:rPr lang="en-US" sz="1400" dirty="0"/>
              <a:t>A detailed understanding of equilibria in coordination compounds is critical for analytical chemistry, bioinorganic systems, environmental remediation, and catalysis.</a:t>
            </a:r>
          </a:p>
          <a:p>
            <a:pPr marL="0" indent="0">
              <a:buNone/>
            </a:pPr>
            <a:br>
              <a:rPr lang="en-US" sz="1400" dirty="0"/>
            </a:br>
            <a:r>
              <a:rPr lang="en-US" sz="1400" dirty="0"/>
              <a:t>The equilibria of coordination compounds in solution reflect a dynamic interplay of chemical forces and environmental conditions. By studying how metal ions, ligands, and solvents interact, chemists can predict and manipulate complex stability and reactivity across diverse scientific and industrial contexts.</a:t>
            </a:r>
          </a:p>
          <a:p>
            <a:pPr marL="0" indent="0">
              <a:buNone/>
            </a:pPr>
            <a:endParaRPr lang="ru-KZ" sz="1400" dirty="0"/>
          </a:p>
        </p:txBody>
      </p:sp>
    </p:spTree>
    <p:extLst>
      <p:ext uri="{BB962C8B-B14F-4D97-AF65-F5344CB8AC3E}">
        <p14:creationId xmlns:p14="http://schemas.microsoft.com/office/powerpoint/2010/main" val="1358169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эдисон">
  <a:themeElements>
    <a:clrScheme name="Мэдисон">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Мэдисон">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Мэдисон">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TM16401375[[fn=Мэдисон]]</Template>
  <TotalTime>133</TotalTime>
  <Words>1007</Words>
  <Application>Microsoft Office PowerPoint</Application>
  <PresentationFormat>Широкоэкранный</PresentationFormat>
  <Paragraphs>60</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Cambria Math</vt:lpstr>
      <vt:lpstr>MS Shell Dlg 2</vt:lpstr>
      <vt:lpstr>Wingdings</vt:lpstr>
      <vt:lpstr>Wingdings 3</vt:lpstr>
      <vt:lpstr>Мэдисон</vt:lpstr>
      <vt:lpstr>Equilibria in solutions of coordination compounds.</vt:lpstr>
      <vt:lpstr>Introduction to equilibria in coordination compounds </vt:lpstr>
      <vt:lpstr>Formation and dissociation of complexes</vt:lpstr>
      <vt:lpstr>Stepwise and overall stability constants</vt:lpstr>
      <vt:lpstr>Factors affecting equilibria in solution</vt:lpstr>
      <vt:lpstr>Hydrolysis and pH dependence</vt:lpstr>
      <vt:lpstr>Competing equilibria and ligand exchange</vt:lpstr>
      <vt:lpstr>Chelate effect and entropy considerations </vt:lpstr>
      <vt:lpstr>Summary</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eze</dc:creator>
  <cp:lastModifiedBy>eze</cp:lastModifiedBy>
  <cp:revision>3</cp:revision>
  <dcterms:created xsi:type="dcterms:W3CDTF">2025-11-06T06:59:55Z</dcterms:created>
  <dcterms:modified xsi:type="dcterms:W3CDTF">2025-11-06T10:24:45Z</dcterms:modified>
</cp:coreProperties>
</file>